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Staatliches"/>
      <p:regular r:id="rId31"/>
    </p:embeddedFont>
    <p:embeddedFont>
      <p:font typeface="Roboto"/>
      <p:regular r:id="rId32"/>
      <p:bold r:id="rId33"/>
      <p:italic r:id="rId34"/>
      <p:boldItalic r:id="rId35"/>
    </p:embeddedFont>
    <p:embeddedFont>
      <p:font typeface="Fira Mono"/>
      <p:regular r:id="rId36"/>
      <p:bold r:id="rId37"/>
    </p:embeddedFont>
    <p:embeddedFont>
      <p:font typeface="News Cycle"/>
      <p:regular r:id="rId38"/>
      <p:bold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taatliches-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37" Type="http://schemas.openxmlformats.org/officeDocument/2006/relationships/font" Target="fonts/FiraMono-bold.fntdata"/><Relationship Id="rId14" Type="http://schemas.openxmlformats.org/officeDocument/2006/relationships/slide" Target="slides/slide9.xml"/><Relationship Id="rId36" Type="http://schemas.openxmlformats.org/officeDocument/2006/relationships/font" Target="fonts/FiraMono-regular.fntdata"/><Relationship Id="rId17" Type="http://schemas.openxmlformats.org/officeDocument/2006/relationships/slide" Target="slides/slide12.xml"/><Relationship Id="rId39" Type="http://schemas.openxmlformats.org/officeDocument/2006/relationships/font" Target="fonts/NewsCycle-bold.fntdata"/><Relationship Id="rId16" Type="http://schemas.openxmlformats.org/officeDocument/2006/relationships/slide" Target="slides/slide11.xml"/><Relationship Id="rId38" Type="http://schemas.openxmlformats.org/officeDocument/2006/relationships/font" Target="fonts/NewsCycle-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2.png>
</file>

<file path=ppt/media/image3.gif>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kymind.ai/wiki/attention-mechanism-memory-network"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ytimes.com/2019/11/07/opinion/health/is-there-a-right-way-to-be-deaf.html?action=click&amp;module=Opinion&amp;pgtype=Homepage"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6add5eebdd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6add5eebdd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sz="1000">
                <a:solidFill>
                  <a:srgbClr val="222222"/>
                </a:solidFill>
                <a:highlight>
                  <a:srgbClr val="FFFFFF"/>
                </a:highlight>
              </a:rPr>
              <a:t>Srivastava, Nitish, Geoffrey Hinton, Alex Krizhevsky, Ilya Sutskever, and Ruslan Salakhutdinov. "Dropout: a simple way to prevent neural networks from overfitting." </a:t>
            </a:r>
            <a:r>
              <a:rPr i="1" lang="en" sz="1000">
                <a:solidFill>
                  <a:srgbClr val="222222"/>
                </a:solidFill>
                <a:highlight>
                  <a:srgbClr val="FFFFFF"/>
                </a:highlight>
              </a:rPr>
              <a:t>The journal of machine learning research</a:t>
            </a:r>
            <a:r>
              <a:rPr lang="en" sz="1000">
                <a:solidFill>
                  <a:srgbClr val="222222"/>
                </a:solidFill>
                <a:highlight>
                  <a:srgbClr val="FFFFFF"/>
                </a:highlight>
              </a:rPr>
              <a:t> 15, no. 1 (2014): 1929-1958.</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6add5eebdd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6add5eebdd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sz="1000">
                <a:solidFill>
                  <a:srgbClr val="222222"/>
                </a:solidFill>
                <a:highlight>
                  <a:srgbClr val="FFFFFF"/>
                </a:highlight>
              </a:rPr>
              <a:t>Srivastava, Nitish, Geoffrey Hinton, Alex Krizhevsky, Ilya Sutskever, and Ruslan Salakhutdinov. "Dropout: a simple way to prevent neural networks from overfitting." </a:t>
            </a:r>
            <a:r>
              <a:rPr i="1" lang="en" sz="1000">
                <a:solidFill>
                  <a:srgbClr val="222222"/>
                </a:solidFill>
                <a:highlight>
                  <a:srgbClr val="FFFFFF"/>
                </a:highlight>
              </a:rPr>
              <a:t>The journal of machine learning research</a:t>
            </a:r>
            <a:r>
              <a:rPr lang="en" sz="1000">
                <a:solidFill>
                  <a:srgbClr val="222222"/>
                </a:solidFill>
                <a:highlight>
                  <a:srgbClr val="FFFFFF"/>
                </a:highlight>
              </a:rPr>
              <a:t> 15, no. 1 (2014): 1929-1958.</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6add5eebdd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6add5eebdd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sz="1000">
                <a:solidFill>
                  <a:srgbClr val="222222"/>
                </a:solidFill>
                <a:highlight>
                  <a:srgbClr val="FFFFFF"/>
                </a:highlight>
              </a:rPr>
              <a:t>Srivastava, Nitish, Geoffrey Hinton, Alex Krizhevsky, Ilya Sutskever, and Ruslan Salakhutdinov. "Dropout: a simple way to prevent neural networks from overfitting." </a:t>
            </a:r>
            <a:r>
              <a:rPr i="1" lang="en" sz="1000">
                <a:solidFill>
                  <a:srgbClr val="222222"/>
                </a:solidFill>
                <a:highlight>
                  <a:srgbClr val="FFFFFF"/>
                </a:highlight>
              </a:rPr>
              <a:t>The journal of machine learning research</a:t>
            </a:r>
            <a:r>
              <a:rPr lang="en" sz="1000">
                <a:solidFill>
                  <a:srgbClr val="222222"/>
                </a:solidFill>
                <a:highlight>
                  <a:srgbClr val="FFFFFF"/>
                </a:highlight>
              </a:rPr>
              <a:t> 15, no. 1 (2014): 1929-1958.</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6add5eebd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6add5eebd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Gate images: pintrest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6add5eebdd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6add5eebdd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Gate images: pintrest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6add5eebdd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6add5eebdd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6add5eebdd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6add5eebdd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6add5eebd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6add5eebd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6add5eeb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6add5eeb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6add5eebdd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6add5eebdd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0a0c88f9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0a0c88f9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6add5eebdd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6add5eebdd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6add5eebdd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6add5eebd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6add5eebdd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6add5eebdd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6add5eebdd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6add5eebdd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a:t>
            </a:r>
            <a:r>
              <a:rPr lang="en" u="sng">
                <a:solidFill>
                  <a:schemeClr val="hlink"/>
                </a:solidFill>
                <a:hlinkClick r:id="rId2"/>
              </a:rPr>
              <a:t>https://skymind.ai/wiki/attention-mechanism-memory-network</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6add5eebd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6add5eebd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6add5eebd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6add5eebd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6add5eebdd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6add5eebdd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6add5eebdd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6add5eebdd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6add5eebdd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add5eebd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6add5eebdd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6add5eebd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6add5eebdd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6add5eebdd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6add5eebd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6add5eebd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Excerpt from NYT article “Is there a right way to be Deaf?” </a:t>
            </a:r>
            <a:r>
              <a:rPr lang="en" u="sng">
                <a:solidFill>
                  <a:schemeClr val="hlink"/>
                </a:solidFill>
                <a:hlinkClick r:id="rId2"/>
              </a:rPr>
              <a:t>https://www.nytimes.com/2019/11/07/opinion/health/is-there-a-right-way-to-be-deaf.html?action=click&amp;module=Opinion&amp;pgtype=Homepage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6add5eebdd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6add5eebdd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Google Shape;12;p2"/>
          <p:cNvSpPr txBox="1"/>
          <p:nvPr/>
        </p:nvSpPr>
        <p:spPr>
          <a:xfrm>
            <a:off x="8472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Human - AI </a:t>
            </a:r>
            <a:endParaRPr b="1" sz="9600">
              <a:solidFill>
                <a:srgbClr val="F3F3F3"/>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Interaction</a:t>
            </a:r>
            <a:endParaRPr b="1" sz="9600">
              <a:solidFill>
                <a:srgbClr val="F3F3F3"/>
              </a:solidFill>
              <a:latin typeface="Arial Rounded"/>
              <a:ea typeface="Arial Rounded"/>
              <a:cs typeface="Arial Rounded"/>
              <a:sym typeface="Arial Rounded"/>
            </a:endParaRPr>
          </a:p>
        </p:txBody>
      </p:sp>
      <p:sp>
        <p:nvSpPr>
          <p:cNvPr id="13" name="Google Shape;13;p2"/>
          <p:cNvSpPr txBox="1"/>
          <p:nvPr/>
        </p:nvSpPr>
        <p:spPr>
          <a:xfrm>
            <a:off x="9996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Human - AI </a:t>
            </a:r>
            <a:endParaRPr b="1" sz="9600">
              <a:solidFill>
                <a:schemeClr val="accent6"/>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Interaction</a:t>
            </a:r>
            <a:endParaRPr b="1" sz="9600">
              <a:solidFill>
                <a:schemeClr val="accent6"/>
              </a:solidFill>
              <a:latin typeface="Arial Rounded"/>
              <a:ea typeface="Arial Rounded"/>
              <a:cs typeface="Arial Rounded"/>
              <a:sym typeface="Arial Rounded"/>
            </a:endParaRPr>
          </a:p>
        </p:txBody>
      </p:sp>
      <p:sp>
        <p:nvSpPr>
          <p:cNvPr id="14" name="Google Shape;14;p2"/>
          <p:cNvSpPr txBox="1"/>
          <p:nvPr/>
        </p:nvSpPr>
        <p:spPr>
          <a:xfrm>
            <a:off x="11520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Human - AI </a:t>
            </a:r>
            <a:endParaRPr b="1" sz="9600">
              <a:solidFill>
                <a:srgbClr val="000000"/>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Interaction</a:t>
            </a:r>
            <a:endParaRPr b="1" sz="9600">
              <a:solidFill>
                <a:srgbClr val="000000"/>
              </a:solidFill>
              <a:latin typeface="Arial Rounded"/>
              <a:ea typeface="Arial Rounded"/>
              <a:cs typeface="Arial Rounded"/>
              <a:sym typeface="Arial Rounded"/>
            </a:endParaRPr>
          </a:p>
        </p:txBody>
      </p:sp>
      <p:sp>
        <p:nvSpPr>
          <p:cNvPr id="15" name="Google Shape;15;p2"/>
          <p:cNvSpPr/>
          <p:nvPr/>
        </p:nvSpPr>
        <p:spPr>
          <a:xfrm>
            <a:off x="-11250" y="4110250"/>
            <a:ext cx="9166500" cy="103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Clr>
                <a:schemeClr val="dk1"/>
              </a:buClr>
              <a:buSzPts val="1100"/>
              <a:buFont typeface="Arial"/>
              <a:buNone/>
            </a:pPr>
            <a:r>
              <a:rPr b="1" lang="en">
                <a:solidFill>
                  <a:schemeClr val="dk1"/>
                </a:solidFill>
              </a:rPr>
              <a:t>Chinmay Kulkarni and Mary Beth Kery </a:t>
            </a:r>
            <a:endParaRPr b="1">
              <a:solidFill>
                <a:schemeClr val="dk1"/>
              </a:solidFill>
            </a:endParaRPr>
          </a:p>
          <a:p>
            <a:pPr indent="0" lvl="0" marL="0" rtl="0" algn="ctr">
              <a:spcBef>
                <a:spcPts val="0"/>
              </a:spcBef>
              <a:spcAft>
                <a:spcPts val="0"/>
              </a:spcAft>
              <a:buClr>
                <a:schemeClr val="dk1"/>
              </a:buClr>
              <a:buSzPts val="1100"/>
              <a:buFont typeface="Arial"/>
              <a:buNone/>
            </a:pPr>
            <a:r>
              <a:rPr b="1" lang="en" sz="1100">
                <a:solidFill>
                  <a:srgbClr val="222222"/>
                </a:solidFill>
              </a:rPr>
              <a:t>Fall 2019, Human-Computer Interaction Institute, Carnegie Mellon University</a:t>
            </a:r>
            <a:endParaRPr sz="3000">
              <a:solidFill>
                <a:schemeClr val="dk1"/>
              </a:solidFill>
              <a:latin typeface="Staatliches"/>
              <a:ea typeface="Staatliches"/>
              <a:cs typeface="Staatliches"/>
              <a:sym typeface="Staatliches"/>
            </a:endParaRPr>
          </a:p>
        </p:txBody>
      </p:sp>
      <p:sp>
        <p:nvSpPr>
          <p:cNvPr id="16" name="Google Shape;16;p2"/>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3000"/>
              <a:buFont typeface="Staatliches"/>
              <a:buNone/>
              <a:defRPr sz="3000">
                <a:solidFill>
                  <a:srgbClr val="000000"/>
                </a:solidFill>
                <a:latin typeface="Staatliches"/>
                <a:ea typeface="Staatliches"/>
                <a:cs typeface="Staatliches"/>
                <a:sym typeface="Staatliches"/>
              </a:defRPr>
            </a:lvl1pPr>
            <a:lvl2pPr lvl="1"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2pPr>
            <a:lvl3pPr lvl="2"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3pPr>
            <a:lvl4pPr lvl="3"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4pPr>
            <a:lvl5pPr lvl="4"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5pPr>
            <a:lvl6pPr lvl="5"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6pPr>
            <a:lvl7pPr lvl="6"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7pPr>
            <a:lvl8pPr lvl="7"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8pPr>
            <a:lvl9pPr lvl="8"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9pPr>
          </a:lstStyle>
          <a:p/>
        </p:txBody>
      </p:sp>
      <p:sp>
        <p:nvSpPr>
          <p:cNvPr id="17" name="Google Shape;17;p2"/>
          <p:cNvSpPr/>
          <p:nvPr/>
        </p:nvSpPr>
        <p:spPr>
          <a:xfrm>
            <a:off x="-11250" y="3912900"/>
            <a:ext cx="9166500" cy="226200"/>
          </a:xfrm>
          <a:prstGeom prst="rect">
            <a:avLst/>
          </a:prstGeom>
          <a:solidFill>
            <a:srgbClr val="FFE741">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 name="Google Shape;18;p2"/>
          <p:cNvPicPr preferRelativeResize="0"/>
          <p:nvPr/>
        </p:nvPicPr>
        <p:blipFill>
          <a:blip r:embed="rId3">
            <a:alphaModFix/>
          </a:blip>
          <a:stretch>
            <a:fillRect/>
          </a:stretch>
        </p:blipFill>
        <p:spPr>
          <a:xfrm>
            <a:off x="7734577" y="4110202"/>
            <a:ext cx="1775423" cy="1033300"/>
          </a:xfrm>
          <a:prstGeom prst="rect">
            <a:avLst/>
          </a:prstGeom>
          <a:noFill/>
          <a:ln>
            <a:noFill/>
          </a:ln>
        </p:spPr>
      </p:pic>
      <p:sp>
        <p:nvSpPr>
          <p:cNvPr id="19" name="Google Shape;19;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4" name="Google Shape;54;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7" name="Shape 57"/>
        <p:cNvGrpSpPr/>
        <p:nvPr/>
      </p:nvGrpSpPr>
      <p:grpSpPr>
        <a:xfrm>
          <a:off x="0" y="0"/>
          <a:ext cx="0" cy="0"/>
          <a:chOff x="0" y="0"/>
          <a:chExt cx="0" cy="0"/>
        </a:xfrm>
      </p:grpSpPr>
      <p:sp>
        <p:nvSpPr>
          <p:cNvPr id="58" name="Google Shape;58;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9" name="Google Shape;59;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0" name="Google Shape;60;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1" name="Shape 61"/>
        <p:cNvGrpSpPr/>
        <p:nvPr/>
      </p:nvGrpSpPr>
      <p:grpSpPr>
        <a:xfrm>
          <a:off x="0" y="0"/>
          <a:ext cx="0" cy="0"/>
          <a:chOff x="0" y="0"/>
          <a:chExt cx="0" cy="0"/>
        </a:xfrm>
      </p:grpSpPr>
      <p:sp>
        <p:nvSpPr>
          <p:cNvPr id="62" name="Google Shape;62;p14"/>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2800"/>
              <a:buNone/>
              <a:defRPr sz="1400"/>
            </a:lvl2pPr>
            <a:lvl3pPr lvl="2" rtl="0">
              <a:spcBef>
                <a:spcPts val="0"/>
              </a:spcBef>
              <a:spcAft>
                <a:spcPts val="0"/>
              </a:spcAft>
              <a:buSzPts val="2800"/>
              <a:buNone/>
              <a:defRPr sz="1400"/>
            </a:lvl3pPr>
            <a:lvl4pPr lvl="3" rtl="0">
              <a:spcBef>
                <a:spcPts val="0"/>
              </a:spcBef>
              <a:spcAft>
                <a:spcPts val="0"/>
              </a:spcAft>
              <a:buSzPts val="2800"/>
              <a:buNone/>
              <a:defRPr sz="1400"/>
            </a:lvl4pPr>
            <a:lvl5pPr lvl="4" rtl="0">
              <a:spcBef>
                <a:spcPts val="0"/>
              </a:spcBef>
              <a:spcAft>
                <a:spcPts val="0"/>
              </a:spcAft>
              <a:buSzPts val="2800"/>
              <a:buNone/>
              <a:defRPr sz="1400"/>
            </a:lvl5pPr>
            <a:lvl6pPr lvl="5" rtl="0">
              <a:spcBef>
                <a:spcPts val="0"/>
              </a:spcBef>
              <a:spcAft>
                <a:spcPts val="0"/>
              </a:spcAft>
              <a:buSzPts val="2800"/>
              <a:buNone/>
              <a:defRPr sz="1400"/>
            </a:lvl6pPr>
            <a:lvl7pPr lvl="6" rtl="0">
              <a:spcBef>
                <a:spcPts val="0"/>
              </a:spcBef>
              <a:spcAft>
                <a:spcPts val="0"/>
              </a:spcAft>
              <a:buSzPts val="2800"/>
              <a:buNone/>
              <a:defRPr sz="1400"/>
            </a:lvl7pPr>
            <a:lvl8pPr lvl="7" rtl="0">
              <a:spcBef>
                <a:spcPts val="0"/>
              </a:spcBef>
              <a:spcAft>
                <a:spcPts val="0"/>
              </a:spcAft>
              <a:buSzPts val="2800"/>
              <a:buNone/>
              <a:defRPr sz="1400"/>
            </a:lvl8pPr>
            <a:lvl9pPr lvl="8" rtl="0">
              <a:spcBef>
                <a:spcPts val="0"/>
              </a:spcBef>
              <a:spcAft>
                <a:spcPts val="0"/>
              </a:spcAft>
              <a:buSzPts val="2800"/>
              <a:buNone/>
              <a:defRPr sz="1400"/>
            </a:lvl9pPr>
          </a:lstStyle>
          <a:p/>
        </p:txBody>
      </p:sp>
      <p:sp>
        <p:nvSpPr>
          <p:cNvPr id="63" name="Google Shape;63;p14"/>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16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1600"/>
              </a:spcBef>
              <a:spcAft>
                <a:spcPts val="160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4" name="Google Shape;64;p1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9pPr>
          </a:lstStyle>
          <a:p/>
        </p:txBody>
      </p:sp>
      <p:sp>
        <p:nvSpPr>
          <p:cNvPr id="65" name="Google Shape;65;p1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9pPr>
          </a:lstStyle>
          <a:p/>
        </p:txBody>
      </p:sp>
      <p:sp>
        <p:nvSpPr>
          <p:cNvPr id="66" name="Google Shape;66;p1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25" name="Google Shape;25;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sz="1200"/>
            </a:lvl1pPr>
            <a:lvl2pPr lvl="1">
              <a:buNone/>
              <a:defRPr sz="1200"/>
            </a:lvl2pPr>
            <a:lvl3pPr lvl="2">
              <a:buNone/>
              <a:defRPr sz="1200"/>
            </a:lvl3pPr>
            <a:lvl4pPr lvl="3">
              <a:buNone/>
              <a:defRPr sz="1200"/>
            </a:lvl4pPr>
            <a:lvl5pPr lvl="4">
              <a:buNone/>
              <a:defRPr sz="1200"/>
            </a:lvl5pPr>
            <a:lvl6pPr lvl="5">
              <a:buNone/>
              <a:defRPr sz="1200"/>
            </a:lvl6pPr>
            <a:lvl7pPr lvl="6">
              <a:buNone/>
              <a:defRPr sz="1200"/>
            </a:lvl7pPr>
            <a:lvl8pPr lvl="7">
              <a:buNone/>
              <a:defRPr sz="1200"/>
            </a:lvl8pPr>
            <a:lvl9pPr lvl="8">
              <a:buNone/>
              <a:defRPr sz="12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34" name="Google Shape;34;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5" name="Google Shape;45;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1pPr>
            <a:lvl2pPr lvl="1">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2pPr>
            <a:lvl3pPr lvl="2">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3pPr>
            <a:lvl4pPr lvl="3">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4pPr>
            <a:lvl5pPr lvl="4">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5pPr>
            <a:lvl6pPr lvl="5">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6pPr>
            <a:lvl7pPr lvl="6">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7pPr>
            <a:lvl8pPr lvl="7">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8pPr>
            <a:lvl9pPr lvl="8">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87450" y="0"/>
            <a:ext cx="75912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6"/>
                </a:solidFill>
                <a:highlight>
                  <a:srgbClr val="222222"/>
                </a:highlight>
                <a:latin typeface="Arial Rounded"/>
                <a:ea typeface="Arial Rounded"/>
                <a:cs typeface="Arial Rounded"/>
                <a:sym typeface="Arial Rounded"/>
              </a:rPr>
              <a:t>          Human-AI Interaction Fall 19  .</a:t>
            </a:r>
            <a:endParaRPr b="1" sz="1100"/>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5.png"/><Relationship Id="rId5"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www.youtube.com/watch?v=LY7x2Ihqjmc" TargetMode="External"/><Relationship Id="rId4"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s://botnik.org/content/harry-potter.html" TargetMode="External"/><Relationship Id="rId4" Type="http://schemas.openxmlformats.org/officeDocument/2006/relationships/image" Target="../media/image12.png"/><Relationship Id="rId5"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http://www.youtube.com/watch?v=r13I-TuDcWI" TargetMode="External"/><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hyperlink" Target="https://talktotransformer.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Neural Nets Continued &amp; Conversational Agents</a:t>
            </a:r>
            <a:endParaRPr/>
          </a:p>
        </p:txBody>
      </p:sp>
      <p:sp>
        <p:nvSpPr>
          <p:cNvPr id="72" name="Google Shape;72;p15"/>
          <p:cNvSpPr/>
          <p:nvPr/>
        </p:nvSpPr>
        <p:spPr>
          <a:xfrm>
            <a:off x="8000" y="104150"/>
            <a:ext cx="1926300" cy="312600"/>
          </a:xfrm>
          <a:prstGeom prst="rect">
            <a:avLst/>
          </a:prstGeom>
          <a:solidFill>
            <a:srgbClr val="2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rgbClr val="FFFFFF"/>
                </a:solidFill>
              </a:rPr>
              <a:t>No Quiz today!</a:t>
            </a:r>
            <a:endParaRPr b="1" sz="1200">
              <a:solidFill>
                <a:schemeClr val="accent6"/>
              </a:solidFill>
            </a:endParaRPr>
          </a:p>
        </p:txBody>
      </p:sp>
      <p:sp>
        <p:nvSpPr>
          <p:cNvPr id="73" name="Google Shape;73;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Dropout: discard some output to prevent overfitting</a:t>
            </a:r>
            <a:endParaRPr/>
          </a:p>
        </p:txBody>
      </p:sp>
      <p:sp>
        <p:nvSpPr>
          <p:cNvPr id="249" name="Google Shape;24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
        <p:nvSpPr>
          <p:cNvPr id="250" name="Google Shape;250;p2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a:t>
            </a:r>
            <a:r>
              <a:rPr b="1" lang="en">
                <a:solidFill>
                  <a:srgbClr val="000000"/>
                </a:solidFill>
              </a:rPr>
              <a:t>fully connected layer</a:t>
            </a:r>
            <a:r>
              <a:rPr lang="en"/>
              <a:t>: all information from the previous layer’s neurons goes to every neuron in the next layer</a:t>
            </a:r>
            <a:endParaRPr/>
          </a:p>
        </p:txBody>
      </p:sp>
      <p:pic>
        <p:nvPicPr>
          <p:cNvPr id="251" name="Google Shape;251;p24"/>
          <p:cNvPicPr preferRelativeResize="0"/>
          <p:nvPr/>
        </p:nvPicPr>
        <p:blipFill rotWithShape="1">
          <a:blip r:embed="rId3">
            <a:alphaModFix/>
          </a:blip>
          <a:srcRect b="0" l="0" r="50563" t="0"/>
          <a:stretch/>
        </p:blipFill>
        <p:spPr>
          <a:xfrm>
            <a:off x="1523500" y="2152675"/>
            <a:ext cx="2788101" cy="2809100"/>
          </a:xfrm>
          <a:prstGeom prst="rect">
            <a:avLst/>
          </a:prstGeom>
          <a:noFill/>
          <a:ln>
            <a:noFill/>
          </a:ln>
        </p:spPr>
      </p:pic>
      <p:sp>
        <p:nvSpPr>
          <p:cNvPr id="252" name="Google Shape;252;p24"/>
          <p:cNvSpPr/>
          <p:nvPr/>
        </p:nvSpPr>
        <p:spPr>
          <a:xfrm>
            <a:off x="1601700" y="2876300"/>
            <a:ext cx="2763600" cy="1815900"/>
          </a:xfrm>
          <a:prstGeom prst="rect">
            <a:avLst/>
          </a:prstGeom>
          <a:noFill/>
          <a:ln cap="flat" cmpd="sng" w="28575">
            <a:solidFill>
              <a:srgbClr val="A4C2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txBox="1"/>
          <p:nvPr/>
        </p:nvSpPr>
        <p:spPr>
          <a:xfrm>
            <a:off x="4477975" y="3555450"/>
            <a:ext cx="18837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800"/>
              <a:t>Hidden Layers</a:t>
            </a:r>
            <a:endParaRPr b="1"/>
          </a:p>
        </p:txBody>
      </p:sp>
      <p:sp>
        <p:nvSpPr>
          <p:cNvPr id="254" name="Google Shape;254;p24"/>
          <p:cNvSpPr txBox="1"/>
          <p:nvPr/>
        </p:nvSpPr>
        <p:spPr>
          <a:xfrm>
            <a:off x="3299375" y="2076438"/>
            <a:ext cx="18837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800"/>
              <a:t>Output</a:t>
            </a:r>
            <a:r>
              <a:rPr b="1" lang="en" sz="1800"/>
              <a:t> Layer</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Dropout: discard some output to prevent overfitting</a:t>
            </a:r>
            <a:endParaRPr/>
          </a:p>
        </p:txBody>
      </p:sp>
      <p:sp>
        <p:nvSpPr>
          <p:cNvPr id="260" name="Google Shape;260;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
        <p:nvSpPr>
          <p:cNvPr id="261" name="Google Shape;261;p2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a:t>
            </a:r>
            <a:r>
              <a:rPr b="1" lang="en">
                <a:solidFill>
                  <a:srgbClr val="000000"/>
                </a:solidFill>
              </a:rPr>
              <a:t>fully connected layer</a:t>
            </a:r>
            <a:r>
              <a:rPr lang="en"/>
              <a:t>: all information from the previous layer’s neurons goes to every neuron in the next layer</a:t>
            </a:r>
            <a:endParaRPr/>
          </a:p>
        </p:txBody>
      </p:sp>
      <p:sp>
        <p:nvSpPr>
          <p:cNvPr id="262" name="Google Shape;262;p2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a:t>
            </a:r>
            <a:r>
              <a:rPr b="1" lang="en">
                <a:solidFill>
                  <a:srgbClr val="000000"/>
                </a:solidFill>
              </a:rPr>
              <a:t>dropout layer</a:t>
            </a:r>
            <a:r>
              <a:rPr lang="en"/>
              <a:t> can prevent overfitting by randomly dropping information from neurons between layers </a:t>
            </a:r>
            <a:endParaRPr/>
          </a:p>
        </p:txBody>
      </p:sp>
      <p:pic>
        <p:nvPicPr>
          <p:cNvPr id="263" name="Google Shape;263;p25"/>
          <p:cNvPicPr preferRelativeResize="0"/>
          <p:nvPr/>
        </p:nvPicPr>
        <p:blipFill>
          <a:blip r:embed="rId3">
            <a:alphaModFix/>
          </a:blip>
          <a:stretch>
            <a:fillRect/>
          </a:stretch>
        </p:blipFill>
        <p:spPr>
          <a:xfrm>
            <a:off x="1523500" y="2152672"/>
            <a:ext cx="5639800" cy="2809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Dropout: discard some output to prevent overfitting</a:t>
            </a:r>
            <a:endParaRPr/>
          </a:p>
          <a:p>
            <a:pPr indent="0" lvl="0" marL="0" rtl="0" algn="l">
              <a:spcBef>
                <a:spcPts val="0"/>
              </a:spcBef>
              <a:spcAft>
                <a:spcPts val="0"/>
              </a:spcAft>
              <a:buNone/>
            </a:pPr>
            <a:r>
              <a:t/>
            </a:r>
            <a:endParaRPr/>
          </a:p>
        </p:txBody>
      </p:sp>
      <p:sp>
        <p:nvSpPr>
          <p:cNvPr id="269" name="Google Shape;269;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
        <p:nvSpPr>
          <p:cNvPr id="270" name="Google Shape;270;p26"/>
          <p:cNvSpPr txBox="1"/>
          <p:nvPr>
            <p:ph idx="1" type="body"/>
          </p:nvPr>
        </p:nvSpPr>
        <p:spPr>
          <a:xfrm>
            <a:off x="311700" y="1076275"/>
            <a:ext cx="8317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800"/>
              <a:t>One main idea is that forgetting some things prevents potentially </a:t>
            </a:r>
            <a:r>
              <a:rPr i="1" lang="en" sz="1800"/>
              <a:t>irrelevant</a:t>
            </a:r>
            <a:r>
              <a:rPr lang="en" sz="1800"/>
              <a:t> information from impacting decisions, and forces the most </a:t>
            </a:r>
            <a:r>
              <a:rPr i="1" lang="en" sz="1800"/>
              <a:t>important</a:t>
            </a:r>
            <a:r>
              <a:rPr lang="en" sz="1800"/>
              <a:t> information to be what survives forgetting.</a:t>
            </a:r>
            <a:endParaRPr/>
          </a:p>
        </p:txBody>
      </p:sp>
      <p:pic>
        <p:nvPicPr>
          <p:cNvPr id="271" name="Google Shape;271;p26"/>
          <p:cNvPicPr preferRelativeResize="0"/>
          <p:nvPr/>
        </p:nvPicPr>
        <p:blipFill>
          <a:blip r:embed="rId3">
            <a:alphaModFix/>
          </a:blip>
          <a:stretch>
            <a:fillRect/>
          </a:stretch>
        </p:blipFill>
        <p:spPr>
          <a:xfrm>
            <a:off x="1523500" y="2152672"/>
            <a:ext cx="5639800" cy="2809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LSTM</a:t>
            </a:r>
            <a:r>
              <a:rPr lang="en"/>
              <a:t>: </a:t>
            </a:r>
            <a:r>
              <a:rPr lang="en"/>
              <a:t>Long Short Term Memory</a:t>
            </a:r>
            <a:r>
              <a:rPr lang="en"/>
              <a:t> RNN</a:t>
            </a:r>
            <a:endParaRPr/>
          </a:p>
        </p:txBody>
      </p:sp>
      <p:sp>
        <p:nvSpPr>
          <p:cNvPr id="277" name="Google Shape;277;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8" name="Google Shape;278;p27"/>
          <p:cNvSpPr txBox="1"/>
          <p:nvPr>
            <p:ph idx="1" type="body"/>
          </p:nvPr>
        </p:nvSpPr>
        <p:spPr>
          <a:xfrm>
            <a:off x="311700" y="1152475"/>
            <a:ext cx="8520600" cy="686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000000"/>
                </a:solidFill>
              </a:rPr>
              <a:t>Intuition:</a:t>
            </a:r>
            <a:r>
              <a:rPr lang="en"/>
              <a:t> we can be more careful about managing memory than the </a:t>
            </a:r>
            <a:r>
              <a:rPr lang="en"/>
              <a:t>naive</a:t>
            </a:r>
            <a:r>
              <a:rPr lang="en"/>
              <a:t> hidden state in an RNN that remembers everything equally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LSTM: Long Short Term Memory RNN</a:t>
            </a:r>
            <a:endParaRPr/>
          </a:p>
        </p:txBody>
      </p:sp>
      <p:sp>
        <p:nvSpPr>
          <p:cNvPr id="284" name="Google Shape;284;p28"/>
          <p:cNvSpPr txBox="1"/>
          <p:nvPr>
            <p:ph idx="1" type="body"/>
          </p:nvPr>
        </p:nvSpPr>
        <p:spPr>
          <a:xfrm>
            <a:off x="311700" y="1152475"/>
            <a:ext cx="8520600" cy="686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LSTM adds 3 gates to manage memory</a:t>
            </a:r>
            <a:endParaRPr/>
          </a:p>
        </p:txBody>
      </p:sp>
      <p:sp>
        <p:nvSpPr>
          <p:cNvPr id="285" name="Google Shape;285;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86" name="Google Shape;286;p28"/>
          <p:cNvPicPr preferRelativeResize="0"/>
          <p:nvPr/>
        </p:nvPicPr>
        <p:blipFill>
          <a:blip r:embed="rId3">
            <a:alphaModFix/>
          </a:blip>
          <a:stretch>
            <a:fillRect/>
          </a:stretch>
        </p:blipFill>
        <p:spPr>
          <a:xfrm>
            <a:off x="228600" y="1714070"/>
            <a:ext cx="2840200" cy="2130156"/>
          </a:xfrm>
          <a:prstGeom prst="rect">
            <a:avLst/>
          </a:prstGeom>
          <a:noFill/>
          <a:ln>
            <a:noFill/>
          </a:ln>
        </p:spPr>
      </p:pic>
      <p:pic>
        <p:nvPicPr>
          <p:cNvPr id="287" name="Google Shape;287;p28"/>
          <p:cNvPicPr preferRelativeResize="0"/>
          <p:nvPr/>
        </p:nvPicPr>
        <p:blipFill>
          <a:blip r:embed="rId4">
            <a:alphaModFix/>
          </a:blip>
          <a:stretch>
            <a:fillRect/>
          </a:stretch>
        </p:blipFill>
        <p:spPr>
          <a:xfrm>
            <a:off x="3145000" y="1714070"/>
            <a:ext cx="2840200" cy="2130155"/>
          </a:xfrm>
          <a:prstGeom prst="rect">
            <a:avLst/>
          </a:prstGeom>
          <a:noFill/>
          <a:ln>
            <a:noFill/>
          </a:ln>
        </p:spPr>
      </p:pic>
      <p:sp>
        <p:nvSpPr>
          <p:cNvPr id="288" name="Google Shape;288;p28"/>
          <p:cNvSpPr txBox="1"/>
          <p:nvPr/>
        </p:nvSpPr>
        <p:spPr>
          <a:xfrm>
            <a:off x="306500" y="3844225"/>
            <a:ext cx="2684400" cy="7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The Gate of Forgetting</a:t>
            </a:r>
            <a:endParaRPr b="1"/>
          </a:p>
          <a:p>
            <a:pPr indent="0" lvl="0" marL="0" rtl="0" algn="ctr">
              <a:lnSpc>
                <a:spcPct val="115000"/>
              </a:lnSpc>
              <a:spcBef>
                <a:spcPts val="0"/>
              </a:spcBef>
              <a:spcAft>
                <a:spcPts val="0"/>
              </a:spcAft>
              <a:buNone/>
            </a:pPr>
            <a:r>
              <a:rPr lang="en">
                <a:solidFill>
                  <a:schemeClr val="dk2"/>
                </a:solidFill>
              </a:rPr>
              <a:t>What past hidden state is worth keeping (still relevant) or no: </a:t>
            </a:r>
            <a:endParaRPr>
              <a:solidFill>
                <a:schemeClr val="dk2"/>
              </a:solidFill>
            </a:endParaRPr>
          </a:p>
          <a:p>
            <a:pPr indent="0" lvl="0" marL="0" rtl="0" algn="ctr">
              <a:lnSpc>
                <a:spcPct val="115000"/>
              </a:lnSpc>
              <a:spcBef>
                <a:spcPts val="0"/>
              </a:spcBef>
              <a:spcAft>
                <a:spcPts val="1600"/>
              </a:spcAft>
              <a:buNone/>
            </a:pPr>
            <a:r>
              <a:rPr lang="en" sz="1600">
                <a:solidFill>
                  <a:schemeClr val="dk2"/>
                </a:solidFill>
              </a:rPr>
              <a:t>(0 forget - 1 keep) * past</a:t>
            </a:r>
            <a:endParaRPr b="1" sz="1600"/>
          </a:p>
        </p:txBody>
      </p:sp>
      <p:sp>
        <p:nvSpPr>
          <p:cNvPr id="289" name="Google Shape;289;p28"/>
          <p:cNvSpPr txBox="1"/>
          <p:nvPr/>
        </p:nvSpPr>
        <p:spPr>
          <a:xfrm>
            <a:off x="3222900" y="3844225"/>
            <a:ext cx="2684400" cy="7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The Gate of Input</a:t>
            </a:r>
            <a:endParaRPr b="1"/>
          </a:p>
          <a:p>
            <a:pPr indent="0" lvl="0" marL="0" rtl="0" algn="ctr">
              <a:lnSpc>
                <a:spcPct val="115000"/>
              </a:lnSpc>
              <a:spcBef>
                <a:spcPts val="0"/>
              </a:spcBef>
              <a:spcAft>
                <a:spcPts val="0"/>
              </a:spcAft>
              <a:buNone/>
            </a:pPr>
            <a:r>
              <a:rPr lang="en">
                <a:solidFill>
                  <a:schemeClr val="dk2"/>
                </a:solidFill>
              </a:rPr>
              <a:t>What past hidden state will be useful to figure out this input?</a:t>
            </a:r>
            <a:endParaRPr>
              <a:solidFill>
                <a:schemeClr val="dk2"/>
              </a:solidFill>
            </a:endParaRPr>
          </a:p>
          <a:p>
            <a:pPr indent="0" lvl="0" marL="0" rtl="0" algn="ctr">
              <a:lnSpc>
                <a:spcPct val="115000"/>
              </a:lnSpc>
              <a:spcBef>
                <a:spcPts val="0"/>
              </a:spcBef>
              <a:spcAft>
                <a:spcPts val="0"/>
              </a:spcAft>
              <a:buNone/>
            </a:pPr>
            <a:r>
              <a:rPr lang="en" sz="1600">
                <a:solidFill>
                  <a:schemeClr val="dk2"/>
                </a:solidFill>
              </a:rPr>
              <a:t>Input + (remembered past)</a:t>
            </a:r>
            <a:endParaRPr sz="1600">
              <a:solidFill>
                <a:schemeClr val="dk2"/>
              </a:solidFill>
            </a:endParaRPr>
          </a:p>
        </p:txBody>
      </p:sp>
      <p:sp>
        <p:nvSpPr>
          <p:cNvPr id="290" name="Google Shape;290;p28"/>
          <p:cNvSpPr txBox="1"/>
          <p:nvPr/>
        </p:nvSpPr>
        <p:spPr>
          <a:xfrm>
            <a:off x="6061400" y="3844225"/>
            <a:ext cx="2762400" cy="7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The Gate of Output</a:t>
            </a:r>
            <a:endParaRPr b="1"/>
          </a:p>
          <a:p>
            <a:pPr indent="0" lvl="0" marL="0" rtl="0" algn="ctr">
              <a:lnSpc>
                <a:spcPct val="115000"/>
              </a:lnSpc>
              <a:spcBef>
                <a:spcPts val="0"/>
              </a:spcBef>
              <a:spcAft>
                <a:spcPts val="0"/>
              </a:spcAft>
              <a:buNone/>
            </a:pPr>
            <a:r>
              <a:rPr lang="en">
                <a:solidFill>
                  <a:schemeClr val="dk2"/>
                </a:solidFill>
              </a:rPr>
              <a:t>What out of past state + this current input will be useful later?</a:t>
            </a:r>
            <a:endParaRPr>
              <a:solidFill>
                <a:schemeClr val="dk2"/>
              </a:solidFill>
            </a:endParaRPr>
          </a:p>
          <a:p>
            <a:pPr indent="0" lvl="0" marL="0" rtl="0" algn="ctr">
              <a:lnSpc>
                <a:spcPct val="115000"/>
              </a:lnSpc>
              <a:spcBef>
                <a:spcPts val="0"/>
              </a:spcBef>
              <a:spcAft>
                <a:spcPts val="0"/>
              </a:spcAft>
              <a:buNone/>
            </a:pPr>
            <a:r>
              <a:t/>
            </a:r>
            <a:endParaRPr>
              <a:solidFill>
                <a:schemeClr val="dk2"/>
              </a:solidFill>
            </a:endParaRPr>
          </a:p>
        </p:txBody>
      </p:sp>
      <p:pic>
        <p:nvPicPr>
          <p:cNvPr id="291" name="Google Shape;291;p28"/>
          <p:cNvPicPr preferRelativeResize="0"/>
          <p:nvPr/>
        </p:nvPicPr>
        <p:blipFill>
          <a:blip r:embed="rId5">
            <a:alphaModFix/>
          </a:blip>
          <a:stretch>
            <a:fillRect/>
          </a:stretch>
        </p:blipFill>
        <p:spPr>
          <a:xfrm>
            <a:off x="6061400" y="1714075"/>
            <a:ext cx="2840200" cy="2130150"/>
          </a:xfrm>
          <a:prstGeom prst="rect">
            <a:avLst/>
          </a:prstGeom>
          <a:noFill/>
          <a:ln>
            <a:noFill/>
          </a:ln>
        </p:spPr>
      </p:pic>
      <p:sp>
        <p:nvSpPr>
          <p:cNvPr id="292" name="Google Shape;292;p28"/>
          <p:cNvSpPr txBox="1"/>
          <p:nvPr/>
        </p:nvSpPr>
        <p:spPr>
          <a:xfrm>
            <a:off x="816000" y="2887725"/>
            <a:ext cx="9138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a:t>
            </a:r>
            <a:endParaRPr sz="3000"/>
          </a:p>
        </p:txBody>
      </p:sp>
      <p:sp>
        <p:nvSpPr>
          <p:cNvPr id="293" name="Google Shape;293;p28"/>
          <p:cNvSpPr txBox="1"/>
          <p:nvPr/>
        </p:nvSpPr>
        <p:spPr>
          <a:xfrm>
            <a:off x="2111400" y="2887725"/>
            <a:ext cx="9138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a:t>
            </a:r>
            <a:endParaRPr sz="3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9"/>
          <p:cNvSpPr txBox="1"/>
          <p:nvPr>
            <p:ph type="title"/>
          </p:nvPr>
        </p:nvSpPr>
        <p:spPr>
          <a:xfrm>
            <a:off x="311700" y="368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LSTM model (a neuron is now called a cell)</a:t>
            </a:r>
            <a:endParaRPr/>
          </a:p>
        </p:txBody>
      </p:sp>
      <p:sp>
        <p:nvSpPr>
          <p:cNvPr id="299" name="Google Shape;299;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00" name="Google Shape;300;p29"/>
          <p:cNvPicPr preferRelativeResize="0"/>
          <p:nvPr/>
        </p:nvPicPr>
        <p:blipFill rotWithShape="1">
          <a:blip r:embed="rId3">
            <a:alphaModFix/>
          </a:blip>
          <a:srcRect b="30697" l="0" r="50000" t="8334"/>
          <a:stretch/>
        </p:blipFill>
        <p:spPr>
          <a:xfrm>
            <a:off x="2815525" y="1691950"/>
            <a:ext cx="3484276" cy="2701651"/>
          </a:xfrm>
          <a:prstGeom prst="rect">
            <a:avLst/>
          </a:prstGeom>
          <a:noFill/>
          <a:ln>
            <a:noFill/>
          </a:ln>
        </p:spPr>
      </p:pic>
      <p:pic>
        <p:nvPicPr>
          <p:cNvPr id="301" name="Google Shape;301;p29"/>
          <p:cNvPicPr preferRelativeResize="0"/>
          <p:nvPr/>
        </p:nvPicPr>
        <p:blipFill rotWithShape="1">
          <a:blip r:embed="rId4">
            <a:alphaModFix/>
          </a:blip>
          <a:srcRect b="0" l="0" r="27609" t="71342"/>
          <a:stretch/>
        </p:blipFill>
        <p:spPr>
          <a:xfrm>
            <a:off x="3501325" y="4165000"/>
            <a:ext cx="3845550" cy="968025"/>
          </a:xfrm>
          <a:prstGeom prst="rect">
            <a:avLst/>
          </a:prstGeom>
          <a:noFill/>
          <a:ln>
            <a:noFill/>
          </a:ln>
        </p:spPr>
      </p:pic>
      <p:sp>
        <p:nvSpPr>
          <p:cNvPr id="302" name="Google Shape;302;p29"/>
          <p:cNvSpPr/>
          <p:nvPr/>
        </p:nvSpPr>
        <p:spPr>
          <a:xfrm>
            <a:off x="129825" y="3181350"/>
            <a:ext cx="2301000" cy="393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Prior hidden state</a:t>
            </a:r>
            <a:endParaRPr b="1"/>
          </a:p>
        </p:txBody>
      </p:sp>
      <p:cxnSp>
        <p:nvCxnSpPr>
          <p:cNvPr id="303" name="Google Shape;303;p29"/>
          <p:cNvCxnSpPr>
            <a:stCxn id="302" idx="3"/>
          </p:cNvCxnSpPr>
          <p:nvPr/>
        </p:nvCxnSpPr>
        <p:spPr>
          <a:xfrm>
            <a:off x="2430825" y="3378150"/>
            <a:ext cx="530100" cy="7200"/>
          </a:xfrm>
          <a:prstGeom prst="straightConnector1">
            <a:avLst/>
          </a:prstGeom>
          <a:noFill/>
          <a:ln cap="flat" cmpd="sng" w="9525">
            <a:solidFill>
              <a:schemeClr val="dk2"/>
            </a:solidFill>
            <a:prstDash val="solid"/>
            <a:round/>
            <a:headEnd len="med" w="med" type="none"/>
            <a:tailEnd len="med" w="med" type="triangle"/>
          </a:ln>
        </p:spPr>
      </p:cxnSp>
      <p:sp>
        <p:nvSpPr>
          <p:cNvPr id="304" name="Google Shape;304;p29"/>
          <p:cNvSpPr/>
          <p:nvPr/>
        </p:nvSpPr>
        <p:spPr>
          <a:xfrm>
            <a:off x="311700" y="3909750"/>
            <a:ext cx="2301000" cy="393600"/>
          </a:xfrm>
          <a:prstGeom prst="rect">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New input</a:t>
            </a:r>
            <a:endParaRPr b="1"/>
          </a:p>
        </p:txBody>
      </p:sp>
      <p:cxnSp>
        <p:nvCxnSpPr>
          <p:cNvPr id="305" name="Google Shape;305;p29"/>
          <p:cNvCxnSpPr>
            <a:stCxn id="304" idx="3"/>
          </p:cNvCxnSpPr>
          <p:nvPr/>
        </p:nvCxnSpPr>
        <p:spPr>
          <a:xfrm flipH="1" rot="10800000">
            <a:off x="2612700" y="3877650"/>
            <a:ext cx="703500" cy="228900"/>
          </a:xfrm>
          <a:prstGeom prst="straightConnector1">
            <a:avLst/>
          </a:prstGeom>
          <a:noFill/>
          <a:ln cap="flat" cmpd="sng" w="9525">
            <a:solidFill>
              <a:schemeClr val="dk2"/>
            </a:solidFill>
            <a:prstDash val="solid"/>
            <a:round/>
            <a:headEnd len="med" w="med" type="none"/>
            <a:tailEnd len="med" w="med" type="triangle"/>
          </a:ln>
        </p:spPr>
      </p:cxnSp>
      <p:sp>
        <p:nvSpPr>
          <p:cNvPr id="306" name="Google Shape;306;p29"/>
          <p:cNvSpPr/>
          <p:nvPr/>
        </p:nvSpPr>
        <p:spPr>
          <a:xfrm>
            <a:off x="6485850" y="3184950"/>
            <a:ext cx="2301000" cy="393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*New*</a:t>
            </a:r>
            <a:r>
              <a:rPr b="1" lang="en"/>
              <a:t> hidden state</a:t>
            </a:r>
            <a:endParaRPr b="1"/>
          </a:p>
        </p:txBody>
      </p:sp>
      <p:cxnSp>
        <p:nvCxnSpPr>
          <p:cNvPr id="307" name="Google Shape;307;p29"/>
          <p:cNvCxnSpPr/>
          <p:nvPr/>
        </p:nvCxnSpPr>
        <p:spPr>
          <a:xfrm>
            <a:off x="5887950" y="3378150"/>
            <a:ext cx="597900" cy="0"/>
          </a:xfrm>
          <a:prstGeom prst="straightConnector1">
            <a:avLst/>
          </a:prstGeom>
          <a:noFill/>
          <a:ln cap="flat" cmpd="sng" w="9525">
            <a:solidFill>
              <a:schemeClr val="dk2"/>
            </a:solidFill>
            <a:prstDash val="solid"/>
            <a:round/>
            <a:headEnd len="med" w="med" type="none"/>
            <a:tailEnd len="med" w="med" type="triangle"/>
          </a:ln>
        </p:spPr>
      </p:cxnSp>
      <p:sp>
        <p:nvSpPr>
          <p:cNvPr id="308" name="Google Shape;308;p29"/>
          <p:cNvSpPr/>
          <p:nvPr/>
        </p:nvSpPr>
        <p:spPr>
          <a:xfrm>
            <a:off x="129825" y="2341150"/>
            <a:ext cx="2301000" cy="393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Prior cell </a:t>
            </a:r>
            <a:r>
              <a:rPr b="1" lang="en"/>
              <a:t>state</a:t>
            </a:r>
            <a:endParaRPr b="1"/>
          </a:p>
        </p:txBody>
      </p:sp>
      <p:cxnSp>
        <p:nvCxnSpPr>
          <p:cNvPr id="309" name="Google Shape;309;p29"/>
          <p:cNvCxnSpPr>
            <a:stCxn id="308" idx="3"/>
          </p:cNvCxnSpPr>
          <p:nvPr/>
        </p:nvCxnSpPr>
        <p:spPr>
          <a:xfrm>
            <a:off x="2430825" y="2537950"/>
            <a:ext cx="530100" cy="7200"/>
          </a:xfrm>
          <a:prstGeom prst="straightConnector1">
            <a:avLst/>
          </a:prstGeom>
          <a:noFill/>
          <a:ln cap="flat" cmpd="sng" w="9525">
            <a:solidFill>
              <a:schemeClr val="dk2"/>
            </a:solidFill>
            <a:prstDash val="solid"/>
            <a:round/>
            <a:headEnd len="med" w="med" type="none"/>
            <a:tailEnd len="med" w="med" type="triangle"/>
          </a:ln>
        </p:spPr>
      </p:cxnSp>
      <p:sp>
        <p:nvSpPr>
          <p:cNvPr id="310" name="Google Shape;310;p29"/>
          <p:cNvSpPr/>
          <p:nvPr/>
        </p:nvSpPr>
        <p:spPr>
          <a:xfrm>
            <a:off x="6562050" y="2341150"/>
            <a:ext cx="2301000" cy="393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*New* </a:t>
            </a:r>
            <a:r>
              <a:rPr b="1" lang="en"/>
              <a:t>Cell state</a:t>
            </a:r>
            <a:endParaRPr b="1"/>
          </a:p>
        </p:txBody>
      </p:sp>
      <p:cxnSp>
        <p:nvCxnSpPr>
          <p:cNvPr id="311" name="Google Shape;311;p29"/>
          <p:cNvCxnSpPr/>
          <p:nvPr/>
        </p:nvCxnSpPr>
        <p:spPr>
          <a:xfrm>
            <a:off x="6012225" y="2537950"/>
            <a:ext cx="530100" cy="7200"/>
          </a:xfrm>
          <a:prstGeom prst="straightConnector1">
            <a:avLst/>
          </a:prstGeom>
          <a:noFill/>
          <a:ln cap="flat" cmpd="sng" w="9525">
            <a:solidFill>
              <a:schemeClr val="dk2"/>
            </a:solidFill>
            <a:prstDash val="solid"/>
            <a:round/>
            <a:headEnd len="med" w="med" type="none"/>
            <a:tailEnd len="med" w="med" type="triangle"/>
          </a:ln>
        </p:spPr>
      </p:cxnSp>
      <p:sp>
        <p:nvSpPr>
          <p:cNvPr id="312" name="Google Shape;312;p29"/>
          <p:cNvSpPr txBox="1"/>
          <p:nvPr>
            <p:ph idx="1" type="body"/>
          </p:nvPr>
        </p:nvSpPr>
        <p:spPr>
          <a:xfrm>
            <a:off x="311700" y="1000075"/>
            <a:ext cx="8520600" cy="686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LSTM also adds a long term memory (cell state) to complement a more short term memory (hidden state).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well does this perform?</a:t>
            </a:r>
            <a:endParaRPr/>
          </a:p>
        </p:txBody>
      </p:sp>
      <p:sp>
        <p:nvSpPr>
          <p:cNvPr id="318" name="Google Shape;318;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 with RNNs / LSTMs (2016)</a:t>
            </a:r>
            <a:endParaRPr/>
          </a:p>
        </p:txBody>
      </p:sp>
      <p:sp>
        <p:nvSpPr>
          <p:cNvPr id="324" name="Google Shape;324;p31"/>
          <p:cNvSpPr txBox="1"/>
          <p:nvPr>
            <p:ph idx="1" type="body"/>
          </p:nvPr>
        </p:nvSpPr>
        <p:spPr>
          <a:xfrm>
            <a:off x="5053275" y="1152475"/>
            <a:ext cx="3779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“Sunspring” is a short film who’s script was written by an LSTM. What do you notice about the story structure?</a:t>
            </a:r>
            <a:endParaRPr/>
          </a:p>
        </p:txBody>
      </p:sp>
      <p:sp>
        <p:nvSpPr>
          <p:cNvPr id="325" name="Google Shape;325;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In the wake of Google's AI Go victory, filmmaker Oscar Sharp turned to his technologist collaborator Ross Goodwin to build a machine that could write screenplays. They created &quot;Jetson&quot; and fueled him with hundreds of sci-fi TV and movie scripts. Building a team including Thomas Middleditch, star of HBO's Silicon Valley, they gave themselves 48 hours to shoot and edit whatever Jetson decided to write. &#10; &#10;Hear the original song here: https://soundcloud.com/tigerandman/home-on-the-land&#10;&#10;Connect with Ars Technica: &#10;Visit ArsTechnica.com: http://arstechnica.com &#10;Follow Ars Technica on Facebook: https://www.facebook.com/arstechnica &#10;Follow Ars Technica on Google+: https://plus.google.com/+ArsTechnica/videos &#10;Follow Ars Technica on Twitter: https://twitter.com/arstechnica &#10;&#10;&#10;Sunspring | A Sci-Fi Short Film Starring Thomas Middleditch&#10;&#10;an End Cue Production" id="326" name="Google Shape;326;p31" title="Sunspring | A Sci-Fi Short Film Starring Thomas Middleditch">
            <a:hlinkClick r:id="rId3"/>
          </p:cNvPr>
          <p:cNvPicPr preferRelativeResize="0"/>
          <p:nvPr/>
        </p:nvPicPr>
        <p:blipFill>
          <a:blip r:embed="rId4">
            <a:alphaModFix/>
          </a:blip>
          <a:stretch>
            <a:fillRect/>
          </a:stretch>
        </p:blipFill>
        <p:spPr>
          <a:xfrm>
            <a:off x="311700" y="1146175"/>
            <a:ext cx="4572000" cy="3429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2"/>
          <p:cNvSpPr txBox="1"/>
          <p:nvPr>
            <p:ph type="title"/>
          </p:nvPr>
        </p:nvSpPr>
        <p:spPr>
          <a:xfrm>
            <a:off x="311700" y="445025"/>
            <a:ext cx="283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 with RNNs (2017)</a:t>
            </a:r>
            <a:endParaRPr/>
          </a:p>
        </p:txBody>
      </p:sp>
      <p:sp>
        <p:nvSpPr>
          <p:cNvPr id="332" name="Google Shape;332;p32"/>
          <p:cNvSpPr txBox="1"/>
          <p:nvPr>
            <p:ph idx="1" type="body"/>
          </p:nvPr>
        </p:nvSpPr>
        <p:spPr>
          <a:xfrm>
            <a:off x="311700" y="1748600"/>
            <a:ext cx="2767500" cy="31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 Harry Potter fan fiction written by an RNN. </a:t>
            </a:r>
            <a:endParaRPr sz="1800"/>
          </a:p>
          <a:p>
            <a:pPr indent="0" lvl="0" marL="0" rtl="0" algn="l">
              <a:spcBef>
                <a:spcPts val="1600"/>
              </a:spcBef>
              <a:spcAft>
                <a:spcPts val="0"/>
              </a:spcAft>
              <a:buClr>
                <a:schemeClr val="dk1"/>
              </a:buClr>
              <a:buSzPts val="1100"/>
              <a:buFont typeface="Arial"/>
              <a:buNone/>
            </a:pPr>
            <a:r>
              <a:rPr lang="en" sz="1800"/>
              <a:t>What do you notice about the dialogue?</a:t>
            </a:r>
            <a:endParaRPr/>
          </a:p>
          <a:p>
            <a:pPr indent="0" lvl="0" marL="0" rtl="0" algn="l">
              <a:spcBef>
                <a:spcPts val="1600"/>
              </a:spcBef>
              <a:spcAft>
                <a:spcPts val="0"/>
              </a:spcAft>
              <a:buNone/>
            </a:pPr>
            <a:r>
              <a:rPr lang="en" sz="1100" u="sng">
                <a:solidFill>
                  <a:schemeClr val="hlink"/>
                </a:solidFill>
                <a:hlinkClick r:id="rId3"/>
              </a:rPr>
              <a:t>https://botnik.org/content/harry-potter.html</a:t>
            </a:r>
            <a:endParaRPr/>
          </a:p>
          <a:p>
            <a:pPr indent="0" lvl="0" marL="0" rtl="0" algn="l">
              <a:spcBef>
                <a:spcPts val="1600"/>
              </a:spcBef>
              <a:spcAft>
                <a:spcPts val="1600"/>
              </a:spcAft>
              <a:buNone/>
            </a:pPr>
            <a:r>
              <a:t/>
            </a:r>
            <a:endParaRPr/>
          </a:p>
        </p:txBody>
      </p:sp>
      <p:sp>
        <p:nvSpPr>
          <p:cNvPr id="333" name="Google Shape;333;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pic>
        <p:nvPicPr>
          <p:cNvPr id="334" name="Google Shape;334;p32"/>
          <p:cNvPicPr preferRelativeResize="0"/>
          <p:nvPr/>
        </p:nvPicPr>
        <p:blipFill>
          <a:blip r:embed="rId4">
            <a:alphaModFix/>
          </a:blip>
          <a:stretch>
            <a:fillRect/>
          </a:stretch>
        </p:blipFill>
        <p:spPr>
          <a:xfrm>
            <a:off x="5857025" y="0"/>
            <a:ext cx="3286976" cy="4782549"/>
          </a:xfrm>
          <a:prstGeom prst="rect">
            <a:avLst/>
          </a:prstGeom>
          <a:noFill/>
          <a:ln>
            <a:noFill/>
          </a:ln>
        </p:spPr>
      </p:pic>
      <p:pic>
        <p:nvPicPr>
          <p:cNvPr id="335" name="Google Shape;335;p32"/>
          <p:cNvPicPr preferRelativeResize="0"/>
          <p:nvPr/>
        </p:nvPicPr>
        <p:blipFill>
          <a:blip r:embed="rId5">
            <a:alphaModFix/>
          </a:blip>
          <a:stretch>
            <a:fillRect/>
          </a:stretch>
        </p:blipFill>
        <p:spPr>
          <a:xfrm>
            <a:off x="3142523" y="0"/>
            <a:ext cx="3095502" cy="47825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Memory and attention</a:t>
            </a:r>
            <a:endParaRPr/>
          </a:p>
        </p:txBody>
      </p:sp>
      <p:sp>
        <p:nvSpPr>
          <p:cNvPr id="341" name="Google Shape;341;p33"/>
          <p:cNvSpPr txBox="1"/>
          <p:nvPr>
            <p:ph idx="1" type="body"/>
          </p:nvPr>
        </p:nvSpPr>
        <p:spPr>
          <a:xfrm>
            <a:off x="311700" y="1152475"/>
            <a:ext cx="3365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What are some things this voice agent (HAL) is able to do that our voice agents are not able to do today?</a:t>
            </a:r>
            <a:endParaRPr sz="1800"/>
          </a:p>
        </p:txBody>
      </p:sp>
      <p:sp>
        <p:nvSpPr>
          <p:cNvPr id="342" name="Google Shape;342;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2001: A Space Odyssey movie clips: http://j.mp/1CLiHsJ&#10;BUY THE MOVIE: http://amzn.to/vOAv1r&#10;Don't miss the HOTTEST NEW TRAILERS: http://bit.ly/1u2y6pr&#10;&#10;CLIP DESCRIPTION:&#10;Bowman (Keir Dullea) shows Hal 9000 some sketches he's worked on and also discusses the mission.&#10;&#10;FILM DESCRIPTION:&#10;A mind-bending sci-fi symphony, Stanley Kubrick's landmark 1968 epic pushed the limits of narrative and special effects toward a meditation on technology and humanity. Based on Arthur C. Clarke's story The Sentinel, Kubrick and Clarke's screenplay is structured in four movements. At the &quot;Dawn of Man,&quot; a group of hominids encounters a mysterious black monolith alien to their surroundings. To the strains of Strauss's 1896 Also sprach Zarathustra, a hominid invents the first weapon, using a bone to kill prey. As the hominid tosses the bone in the air, Kubrick cuts to a 21st century spacecraft hovering over the Earth, skipping ahead millions of years in technological development. U.S. scientist Dr. Heywood Floyd (William Sylvester) travels to the moon to check out the discovery of a strange object on the moon's surface: a black monolith. As the sun's rays strike the stone, however, it emits a piercing, deafening sound that fills the investigators' headphones and stops them in their path. Cutting ahead 18 months, impassive astronauts David Bowman (Keir Dullea) and Frank Poole (Gary Lockwood) head toward Jupiter on the spaceship Discovery, their only company three hibernating astronauts and the vocal, man-made HAL 9000 computer running the entire ship. When the all-too-human HAL malfunctions, however, he tries to murder the astronauts to cover his error, forcing Bowman to defend himself the only way he can. Free of HAL, and finally informed of the voyage's purpose by a recording from Floyd, Bowman journeys to &quot;Jupiter and Beyond the Infinite,&quot; through the psychedelic slit-scan star-gate to an 18th century room, and the completion of the monolith's evolutionary mission. With assistance from special-effects expert Douglas Trumbull, Kubrick spent over two years meticulously creating the most &quot;realistic&quot; depictions of outer space ever seen, greatly advancing cinematic technology for a story expressing grave doubts about technology itself. Despite some initial critical reservations that it was too long and too dull, 2001 became one of the most popular films of 1968, underlining the generation gap between young moviegoers who wanted to see something new and challenging and oldsters who &quot;didn't get it.&quot; Provocatively billed as &quot;the ultimate trip,&quot; 2001 quickly caught on with a counterculture youth audience open to a contemplative (i.e. chemically enhanced) viewing experience of a film suggesting that the way to enlightenment was to free one's mind of the U.S. military-industrial-technological complex.&#10;&#10;CREDITS:&#10;TM &amp; © Warner Bros. (1968)&#10;Cast: Keir Dullea&#10;Director: Stanley Kubrick&#10;Producers: Stanley Kubrick, Victor Lyndon&#10;Screenwriters: Stanley Kubrick, Arthur C. Clarke&#10;&#10;WHO ARE WE?&#10;The MOVIECLIPS channel is the largest collection of licensed movie clips on the web. Here you will find unforgettable moments, scenes and lines from all your favorite films. Made by movie fans, for movie fans.&#10;&#10;SUBSCRIBE TO OUR MOVIE CHANNELS:&#10;MOVIECLIPS: http://bit.ly/1u2yaWd&#10;ComingSoon: http://bit.ly/1DVpgtR&#10;Indie &amp; Film Festivals: http://bit.ly/1wbkfYg&#10;Hero Central: http://bit.ly/1AMUZwv&#10;Extras: http://bit.ly/1u431fr&#10;Classic Trailers: http://bit.ly/1u43jDe&#10;Pop-Up Trailers: http://bit.ly/1z7EtZR&#10;Movie News: http://bit.ly/1C3Ncd2&#10;Movie Games: http://bit.ly/1ygDV13&#10;Fandango: http://bit.ly/1Bl79ye&#10;Fandango FrontRunners: http://bit.ly/1CggQfC&#10;&#10;HIT US UP:&#10;Facebook: http://on.fb.me/1y8M8ax&#10;Twitter: http://bit.ly/1ghOWmt&#10;Pinterest: http://bit.ly/14wL9De&#10;Tumblr: http://bit.ly/1vUwhH7" id="343" name="Google Shape;343;p33" title="2001: A Space Odyssey Movie CLIP - A Conversation with HAL (1968) HD">
            <a:hlinkClick r:id="rId3"/>
          </p:cNvPr>
          <p:cNvPicPr preferRelativeResize="0"/>
          <p:nvPr/>
        </p:nvPicPr>
        <p:blipFill>
          <a:blip r:embed="rId4">
            <a:alphaModFix/>
          </a:blip>
          <a:stretch>
            <a:fillRect/>
          </a:stretch>
        </p:blipFill>
        <p:spPr>
          <a:xfrm>
            <a:off x="3677100" y="564425"/>
            <a:ext cx="5414250" cy="4060700"/>
          </a:xfrm>
          <a:prstGeom prst="rect">
            <a:avLst/>
          </a:prstGeom>
          <a:noFill/>
          <a:ln>
            <a:noFill/>
          </a:ln>
        </p:spPr>
      </p:pic>
      <p:sp>
        <p:nvSpPr>
          <p:cNvPr id="344" name="Google Shape;344;p33"/>
          <p:cNvSpPr txBox="1"/>
          <p:nvPr/>
        </p:nvSpPr>
        <p:spPr>
          <a:xfrm>
            <a:off x="4771250" y="4625125"/>
            <a:ext cx="2887500" cy="34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t>2001: A Space </a:t>
            </a:r>
            <a:r>
              <a:rPr lang="en" sz="1100"/>
              <a:t>Odyssey</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Today’s objectives</a:t>
            </a:r>
            <a:endParaRPr/>
          </a:p>
        </p:txBody>
      </p:sp>
      <p:sp>
        <p:nvSpPr>
          <p:cNvPr id="79" name="Google Shape;79;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Neural Nets for Text Generation</a:t>
            </a:r>
            <a:endParaRPr/>
          </a:p>
          <a:p>
            <a:pPr indent="-317500" lvl="1" marL="914400" rtl="0" algn="l">
              <a:spcBef>
                <a:spcPts val="0"/>
              </a:spcBef>
              <a:spcAft>
                <a:spcPts val="0"/>
              </a:spcAft>
              <a:buSzPts val="1400"/>
              <a:buChar char="-"/>
            </a:pPr>
            <a:r>
              <a:rPr lang="en"/>
              <a:t>RNN architectures</a:t>
            </a:r>
            <a:endParaRPr/>
          </a:p>
          <a:p>
            <a:pPr indent="-317500" lvl="1" marL="914400" rtl="0" algn="l">
              <a:spcBef>
                <a:spcPts val="0"/>
              </a:spcBef>
              <a:spcAft>
                <a:spcPts val="0"/>
              </a:spcAft>
              <a:buSzPts val="1400"/>
              <a:buChar char="-"/>
            </a:pPr>
            <a:r>
              <a:rPr lang="en"/>
              <a:t>LSTM architectures</a:t>
            </a:r>
            <a:endParaRPr/>
          </a:p>
          <a:p>
            <a:pPr indent="-342900" lvl="0" marL="457200" rtl="0" algn="l">
              <a:spcBef>
                <a:spcPts val="0"/>
              </a:spcBef>
              <a:spcAft>
                <a:spcPts val="0"/>
              </a:spcAft>
              <a:buSzPts val="1800"/>
              <a:buChar char="-"/>
            </a:pPr>
            <a:r>
              <a:rPr lang="en"/>
              <a:t>What does text generation look like today and why?</a:t>
            </a:r>
            <a:endParaRPr/>
          </a:p>
          <a:p>
            <a:pPr indent="-317500" lvl="1" marL="914400" rtl="0" algn="l">
              <a:spcBef>
                <a:spcPts val="0"/>
              </a:spcBef>
              <a:spcAft>
                <a:spcPts val="0"/>
              </a:spcAft>
              <a:buSzPts val="1400"/>
              <a:buChar char="-"/>
            </a:pPr>
            <a:r>
              <a:rPr lang="en"/>
              <a:t>Attention architectures</a:t>
            </a:r>
            <a:endParaRPr/>
          </a:p>
          <a:p>
            <a:pPr indent="-342900" lvl="0" marL="457200" rtl="0" algn="l">
              <a:spcBef>
                <a:spcPts val="0"/>
              </a:spcBef>
              <a:spcAft>
                <a:spcPts val="0"/>
              </a:spcAft>
              <a:buSzPts val="1800"/>
              <a:buChar char="-"/>
            </a:pPr>
            <a:r>
              <a:rPr lang="en"/>
              <a:t>Conversational Agents</a:t>
            </a:r>
            <a:endParaRPr/>
          </a:p>
        </p:txBody>
      </p:sp>
      <p:sp>
        <p:nvSpPr>
          <p:cNvPr id="80" name="Google Shape;80;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 recalling sequences, what information do you pay attention to?</a:t>
            </a:r>
            <a:endParaRPr/>
          </a:p>
        </p:txBody>
      </p:sp>
      <p:sp>
        <p:nvSpPr>
          <p:cNvPr id="350" name="Google Shape;350;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Neural Nets with Attention</a:t>
            </a:r>
            <a:endParaRPr/>
          </a:p>
        </p:txBody>
      </p:sp>
      <p:sp>
        <p:nvSpPr>
          <p:cNvPr id="356" name="Google Shape;356;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pic>
        <p:nvPicPr>
          <p:cNvPr id="357" name="Google Shape;357;p35"/>
          <p:cNvPicPr preferRelativeResize="0"/>
          <p:nvPr/>
        </p:nvPicPr>
        <p:blipFill>
          <a:blip r:embed="rId3">
            <a:alphaModFix/>
          </a:blip>
          <a:stretch>
            <a:fillRect/>
          </a:stretch>
        </p:blipFill>
        <p:spPr>
          <a:xfrm>
            <a:off x="152400" y="1527469"/>
            <a:ext cx="4419600" cy="2413156"/>
          </a:xfrm>
          <a:prstGeom prst="rect">
            <a:avLst/>
          </a:prstGeom>
          <a:noFill/>
          <a:ln>
            <a:noFill/>
          </a:ln>
        </p:spPr>
      </p:pic>
      <p:sp>
        <p:nvSpPr>
          <p:cNvPr id="358" name="Google Shape;358;p3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Like in this heatmap visualization, “Attention” is a technique that can be used to see what words in a sequence the model pays the most attention to make its prediction.</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rPr lang="en" sz="1800"/>
              <a:t>Shown is sentiment analysis for two Tweets.</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Neural Nets with Attention</a:t>
            </a:r>
            <a:endParaRPr/>
          </a:p>
        </p:txBody>
      </p:sp>
      <p:sp>
        <p:nvSpPr>
          <p:cNvPr id="364" name="Google Shape;364;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
        <p:nvSpPr>
          <p:cNvPr id="365" name="Google Shape;365;p36"/>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Like in this heatmap visualization, “Attention” is a technique that can be used to see what words in a sequence the model pays the most attention to make its prediction.</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rPr lang="en" sz="1800"/>
              <a:t>Shown is attention for translating a phrase from english to french</a:t>
            </a:r>
            <a:endParaRPr sz="1800"/>
          </a:p>
        </p:txBody>
      </p:sp>
      <p:pic>
        <p:nvPicPr>
          <p:cNvPr id="366" name="Google Shape;366;p36"/>
          <p:cNvPicPr preferRelativeResize="0"/>
          <p:nvPr/>
        </p:nvPicPr>
        <p:blipFill>
          <a:blip r:embed="rId3">
            <a:alphaModFix/>
          </a:blip>
          <a:stretch>
            <a:fillRect/>
          </a:stretch>
        </p:blipFill>
        <p:spPr>
          <a:xfrm>
            <a:off x="253925" y="965900"/>
            <a:ext cx="3999904" cy="399990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Transformers: </a:t>
            </a:r>
            <a:r>
              <a:rPr lang="en"/>
              <a:t>Neural Nets with Attention (2019)</a:t>
            </a:r>
            <a:endParaRPr/>
          </a:p>
        </p:txBody>
      </p:sp>
      <p:sp>
        <p:nvSpPr>
          <p:cNvPr id="372" name="Google Shape;372;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t>‹#›</a:t>
            </a:fld>
            <a:endParaRPr sz="1200"/>
          </a:p>
        </p:txBody>
      </p:sp>
      <p:sp>
        <p:nvSpPr>
          <p:cNvPr id="373" name="Google Shape;373;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Intuition</a:t>
            </a:r>
            <a:r>
              <a:rPr lang="en"/>
              <a:t>: aggregating hidden state across long sequences can’t account for long spaced out dependencies. So, instead we should pass the hidden state after each word, and use attention to figure out which ‘chunk’ of history is most important at any given point.</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ctr">
              <a:spcBef>
                <a:spcPts val="1600"/>
              </a:spcBef>
              <a:spcAft>
                <a:spcPts val="1600"/>
              </a:spcAft>
              <a:buNone/>
            </a:pPr>
            <a:r>
              <a:rPr lang="en"/>
              <a:t>A dependency graph showing complex relations in a short sentence</a:t>
            </a:r>
            <a:endParaRPr/>
          </a:p>
        </p:txBody>
      </p:sp>
      <p:pic>
        <p:nvPicPr>
          <p:cNvPr id="374" name="Google Shape;374;p37"/>
          <p:cNvPicPr preferRelativeResize="0"/>
          <p:nvPr/>
        </p:nvPicPr>
        <p:blipFill>
          <a:blip r:embed="rId3">
            <a:alphaModFix/>
          </a:blip>
          <a:stretch>
            <a:fillRect/>
          </a:stretch>
        </p:blipFill>
        <p:spPr>
          <a:xfrm>
            <a:off x="2328738" y="2718400"/>
            <a:ext cx="4334125" cy="13237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 with Transformers (2019)</a:t>
            </a:r>
            <a:endParaRPr/>
          </a:p>
        </p:txBody>
      </p:sp>
      <p:sp>
        <p:nvSpPr>
          <p:cNvPr id="380" name="Google Shape;380;p3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highlight>
                  <a:srgbClr val="FFFFFF"/>
                </a:highlight>
                <a:latin typeface="Roboto"/>
                <a:ea typeface="Roboto"/>
                <a:cs typeface="Roboto"/>
                <a:sym typeface="Roboto"/>
              </a:rPr>
              <a:t>Input = “</a:t>
            </a:r>
            <a:r>
              <a:rPr b="1" lang="en">
                <a:solidFill>
                  <a:schemeClr val="dk1"/>
                </a:solidFill>
                <a:highlight>
                  <a:srgbClr val="FFFFFF"/>
                </a:highlight>
                <a:latin typeface="Roboto"/>
                <a:ea typeface="Roboto"/>
                <a:cs typeface="Roboto"/>
                <a:sym typeface="Roboto"/>
              </a:rPr>
              <a:t>Ollie liked to snooze.”</a:t>
            </a:r>
            <a:endParaRPr b="1">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rPr b="1" lang="en">
                <a:solidFill>
                  <a:schemeClr val="dk1"/>
                </a:solidFill>
                <a:highlight>
                  <a:srgbClr val="FFFFFF"/>
                </a:highlight>
                <a:latin typeface="Roboto"/>
                <a:ea typeface="Roboto"/>
                <a:cs typeface="Roboto"/>
                <a:sym typeface="Roboto"/>
              </a:rPr>
              <a:t>Ollie liked to snooze.</a:t>
            </a:r>
            <a:r>
              <a:rPr lang="en">
                <a:solidFill>
                  <a:schemeClr val="dk1"/>
                </a:solidFill>
                <a:highlight>
                  <a:srgbClr val="FFFFFF"/>
                </a:highlight>
                <a:latin typeface="Roboto"/>
                <a:ea typeface="Roboto"/>
                <a:cs typeface="Roboto"/>
                <a:sym typeface="Roboto"/>
              </a:rPr>
              <a:t>  And that is exactly what he did for the last thirty years of his life.  I suppose you could argue that he should have been able to sleep better because he didn't wake up so much.  But let's not put the blame on the poor man.  He didn't have a lot of people to talk to about it all.  He didn't have the benefit of books.  He didn't have the benefit of a large extended family to support him.  He wasn't even married.  His entire life was about him.  </a:t>
            </a:r>
            <a:endParaRPr/>
          </a:p>
        </p:txBody>
      </p:sp>
      <p:sp>
        <p:nvSpPr>
          <p:cNvPr id="381" name="Google Shape;381;p38"/>
          <p:cNvSpPr txBox="1"/>
          <p:nvPr>
            <p:ph idx="2" type="body"/>
          </p:nvPr>
        </p:nvSpPr>
        <p:spPr>
          <a:xfrm>
            <a:off x="4832400" y="1152475"/>
            <a:ext cx="39999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A text model based on a model released by OpenAI in early 2019. What do you think of the quality?</a:t>
            </a:r>
            <a:endParaRPr sz="1800"/>
          </a:p>
          <a:p>
            <a:pPr indent="0" lvl="0" marL="0" rtl="0" algn="l">
              <a:spcBef>
                <a:spcPts val="1600"/>
              </a:spcBef>
              <a:spcAft>
                <a:spcPts val="0"/>
              </a:spcAft>
              <a:buClr>
                <a:schemeClr val="dk1"/>
              </a:buClr>
              <a:buSzPts val="1100"/>
              <a:buFont typeface="Arial"/>
              <a:buNone/>
            </a:pPr>
            <a:r>
              <a:rPr lang="en" sz="1800" u="sng">
                <a:solidFill>
                  <a:schemeClr val="accent5"/>
                </a:solidFill>
                <a:hlinkClick r:id="rId3">
                  <a:extLst>
                    <a:ext uri="{A12FA001-AC4F-418D-AE19-62706E023703}">
                      <ahyp:hlinkClr val="tx"/>
                    </a:ext>
                  </a:extLst>
                </a:hlinkClick>
              </a:rPr>
              <a:t>https://talktotransformer.com/</a:t>
            </a:r>
            <a:endParaRPr sz="1800"/>
          </a:p>
        </p:txBody>
      </p:sp>
      <p:sp>
        <p:nvSpPr>
          <p:cNvPr id="382" name="Google Shape;382;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Conversational Agents: reading discussion</a:t>
            </a:r>
            <a:endParaRPr/>
          </a:p>
        </p:txBody>
      </p:sp>
      <p:sp>
        <p:nvSpPr>
          <p:cNvPr id="388" name="Google Shape;388;p3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89" name="Google Shape;389;p3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90" name="Google Shape;390;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Recap: A standard Feed-forward Perceptron</a:t>
            </a:r>
            <a:endParaRPr/>
          </a:p>
        </p:txBody>
      </p:sp>
      <p:sp>
        <p:nvSpPr>
          <p:cNvPr id="86" name="Google Shape;86;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7" name="Google Shape;87;p17"/>
          <p:cNvSpPr/>
          <p:nvPr/>
        </p:nvSpPr>
        <p:spPr>
          <a:xfrm>
            <a:off x="2225197" y="1719451"/>
            <a:ext cx="2750400" cy="2511000"/>
          </a:xfrm>
          <a:prstGeom prst="ellipse">
            <a:avLst/>
          </a:prstGeom>
          <a:solidFill>
            <a:srgbClr val="FFE741">
              <a:alpha val="41340"/>
            </a:srgbClr>
          </a:solidFill>
          <a:ln cap="flat" cmpd="sng" w="28575">
            <a:solidFill>
              <a:srgbClr val="FFE74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7"/>
          <p:cNvSpPr/>
          <p:nvPr/>
        </p:nvSpPr>
        <p:spPr>
          <a:xfrm>
            <a:off x="577356" y="2018064"/>
            <a:ext cx="655200" cy="5469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7"/>
          <p:cNvSpPr/>
          <p:nvPr/>
        </p:nvSpPr>
        <p:spPr>
          <a:xfrm>
            <a:off x="577356" y="1471191"/>
            <a:ext cx="655200" cy="5469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7"/>
          <p:cNvSpPr/>
          <p:nvPr/>
        </p:nvSpPr>
        <p:spPr>
          <a:xfrm>
            <a:off x="577356" y="3111672"/>
            <a:ext cx="655200" cy="5469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a:off x="577356" y="2564798"/>
            <a:ext cx="655200" cy="5469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a:off x="577356" y="4205279"/>
            <a:ext cx="655200" cy="5469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a:off x="577356" y="3658406"/>
            <a:ext cx="655200" cy="5469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17"/>
          <p:cNvCxnSpPr/>
          <p:nvPr/>
        </p:nvCxnSpPr>
        <p:spPr>
          <a:xfrm>
            <a:off x="1232499" y="1744628"/>
            <a:ext cx="1641900" cy="357600"/>
          </a:xfrm>
          <a:prstGeom prst="straightConnector1">
            <a:avLst/>
          </a:prstGeom>
          <a:noFill/>
          <a:ln cap="flat" cmpd="sng" w="9525">
            <a:solidFill>
              <a:srgbClr val="595959"/>
            </a:solidFill>
            <a:prstDash val="solid"/>
            <a:round/>
            <a:headEnd len="med" w="med" type="none"/>
            <a:tailEnd len="med" w="med" type="triangle"/>
          </a:ln>
        </p:spPr>
      </p:cxnSp>
      <p:cxnSp>
        <p:nvCxnSpPr>
          <p:cNvPr id="95" name="Google Shape;95;p17"/>
          <p:cNvCxnSpPr/>
          <p:nvPr/>
        </p:nvCxnSpPr>
        <p:spPr>
          <a:xfrm>
            <a:off x="1232758" y="2291362"/>
            <a:ext cx="1632300" cy="97500"/>
          </a:xfrm>
          <a:prstGeom prst="straightConnector1">
            <a:avLst/>
          </a:prstGeom>
          <a:noFill/>
          <a:ln cap="flat" cmpd="sng" w="9525">
            <a:solidFill>
              <a:srgbClr val="595959"/>
            </a:solidFill>
            <a:prstDash val="solid"/>
            <a:round/>
            <a:headEnd len="med" w="med" type="none"/>
            <a:tailEnd len="med" w="med" type="triangle"/>
          </a:ln>
        </p:spPr>
      </p:cxnSp>
      <p:cxnSp>
        <p:nvCxnSpPr>
          <p:cNvPr id="96" name="Google Shape;96;p17"/>
          <p:cNvCxnSpPr/>
          <p:nvPr/>
        </p:nvCxnSpPr>
        <p:spPr>
          <a:xfrm flipH="1" rot="10800000">
            <a:off x="1232499" y="2801335"/>
            <a:ext cx="1603500" cy="36900"/>
          </a:xfrm>
          <a:prstGeom prst="straightConnector1">
            <a:avLst/>
          </a:prstGeom>
          <a:noFill/>
          <a:ln cap="flat" cmpd="sng" w="9525">
            <a:solidFill>
              <a:srgbClr val="595959"/>
            </a:solidFill>
            <a:prstDash val="solid"/>
            <a:round/>
            <a:headEnd len="med" w="med" type="none"/>
            <a:tailEnd len="med" w="med" type="triangle"/>
          </a:ln>
        </p:spPr>
      </p:cxnSp>
      <p:cxnSp>
        <p:nvCxnSpPr>
          <p:cNvPr id="97" name="Google Shape;97;p17"/>
          <p:cNvCxnSpPr/>
          <p:nvPr/>
        </p:nvCxnSpPr>
        <p:spPr>
          <a:xfrm flipH="1" rot="10800000">
            <a:off x="1232499" y="3150808"/>
            <a:ext cx="1632600" cy="234300"/>
          </a:xfrm>
          <a:prstGeom prst="straightConnector1">
            <a:avLst/>
          </a:prstGeom>
          <a:noFill/>
          <a:ln cap="flat" cmpd="sng" w="9525">
            <a:solidFill>
              <a:srgbClr val="595959"/>
            </a:solidFill>
            <a:prstDash val="solid"/>
            <a:round/>
            <a:headEnd len="med" w="med" type="none"/>
            <a:tailEnd len="med" w="med" type="triangle"/>
          </a:ln>
        </p:spPr>
      </p:cxnSp>
      <p:cxnSp>
        <p:nvCxnSpPr>
          <p:cNvPr id="98" name="Google Shape;98;p17"/>
          <p:cNvCxnSpPr/>
          <p:nvPr/>
        </p:nvCxnSpPr>
        <p:spPr>
          <a:xfrm flipH="1" rot="10800000">
            <a:off x="1232499" y="3500742"/>
            <a:ext cx="1613100" cy="431100"/>
          </a:xfrm>
          <a:prstGeom prst="straightConnector1">
            <a:avLst/>
          </a:prstGeom>
          <a:noFill/>
          <a:ln cap="flat" cmpd="sng" w="9525">
            <a:solidFill>
              <a:srgbClr val="595959"/>
            </a:solidFill>
            <a:prstDash val="solid"/>
            <a:round/>
            <a:headEnd len="med" w="med" type="none"/>
            <a:tailEnd len="med" w="med" type="triangle"/>
          </a:ln>
        </p:spPr>
      </p:cxnSp>
      <p:cxnSp>
        <p:nvCxnSpPr>
          <p:cNvPr id="99" name="Google Shape;99;p17"/>
          <p:cNvCxnSpPr>
            <a:stCxn id="92" idx="3"/>
          </p:cNvCxnSpPr>
          <p:nvPr/>
        </p:nvCxnSpPr>
        <p:spPr>
          <a:xfrm flipH="1" rot="10800000">
            <a:off x="1232556" y="3850529"/>
            <a:ext cx="1673700" cy="628200"/>
          </a:xfrm>
          <a:prstGeom prst="straightConnector1">
            <a:avLst/>
          </a:prstGeom>
          <a:noFill/>
          <a:ln cap="flat" cmpd="sng" w="9525">
            <a:solidFill>
              <a:srgbClr val="595959"/>
            </a:solidFill>
            <a:prstDash val="solid"/>
            <a:round/>
            <a:headEnd len="med" w="med" type="none"/>
            <a:tailEnd len="med" w="med" type="triangle"/>
          </a:ln>
        </p:spPr>
      </p:cxnSp>
      <p:sp>
        <p:nvSpPr>
          <p:cNvPr id="100" name="Google Shape;100;p17"/>
          <p:cNvSpPr txBox="1"/>
          <p:nvPr/>
        </p:nvSpPr>
        <p:spPr>
          <a:xfrm>
            <a:off x="2840169" y="1883291"/>
            <a:ext cx="479100" cy="5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Georgia"/>
                <a:ea typeface="Georgia"/>
                <a:cs typeface="Georgia"/>
                <a:sym typeface="Georgia"/>
              </a:rPr>
              <a:t>w1</a:t>
            </a:r>
            <a:endParaRPr i="1">
              <a:latin typeface="Georgia"/>
              <a:ea typeface="Georgia"/>
              <a:cs typeface="Georgia"/>
              <a:sym typeface="Georgia"/>
            </a:endParaRPr>
          </a:p>
        </p:txBody>
      </p:sp>
      <p:sp>
        <p:nvSpPr>
          <p:cNvPr id="101" name="Google Shape;101;p17"/>
          <p:cNvSpPr txBox="1"/>
          <p:nvPr/>
        </p:nvSpPr>
        <p:spPr>
          <a:xfrm>
            <a:off x="2840169" y="2231431"/>
            <a:ext cx="479100" cy="5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Georgia"/>
                <a:ea typeface="Georgia"/>
                <a:cs typeface="Georgia"/>
                <a:sym typeface="Georgia"/>
              </a:rPr>
              <a:t>w2</a:t>
            </a:r>
            <a:endParaRPr i="1">
              <a:latin typeface="Georgia"/>
              <a:ea typeface="Georgia"/>
              <a:cs typeface="Georgia"/>
              <a:sym typeface="Georgia"/>
            </a:endParaRPr>
          </a:p>
        </p:txBody>
      </p:sp>
      <p:sp>
        <p:nvSpPr>
          <p:cNvPr id="102" name="Google Shape;102;p17"/>
          <p:cNvSpPr txBox="1"/>
          <p:nvPr/>
        </p:nvSpPr>
        <p:spPr>
          <a:xfrm>
            <a:off x="2840169" y="2579570"/>
            <a:ext cx="479100" cy="5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Georgia"/>
                <a:ea typeface="Georgia"/>
                <a:cs typeface="Georgia"/>
                <a:sym typeface="Georgia"/>
              </a:rPr>
              <a:t>w3</a:t>
            </a:r>
            <a:endParaRPr i="1">
              <a:latin typeface="Georgia"/>
              <a:ea typeface="Georgia"/>
              <a:cs typeface="Georgia"/>
              <a:sym typeface="Georgia"/>
            </a:endParaRPr>
          </a:p>
        </p:txBody>
      </p:sp>
      <p:sp>
        <p:nvSpPr>
          <p:cNvPr id="103" name="Google Shape;103;p17"/>
          <p:cNvSpPr txBox="1"/>
          <p:nvPr/>
        </p:nvSpPr>
        <p:spPr>
          <a:xfrm>
            <a:off x="2840169" y="2927710"/>
            <a:ext cx="479100" cy="5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Georgia"/>
                <a:ea typeface="Georgia"/>
                <a:cs typeface="Georgia"/>
                <a:sym typeface="Georgia"/>
              </a:rPr>
              <a:t>w4</a:t>
            </a:r>
            <a:endParaRPr i="1">
              <a:latin typeface="Georgia"/>
              <a:ea typeface="Georgia"/>
              <a:cs typeface="Georgia"/>
              <a:sym typeface="Georgia"/>
            </a:endParaRPr>
          </a:p>
        </p:txBody>
      </p:sp>
      <p:sp>
        <p:nvSpPr>
          <p:cNvPr id="104" name="Google Shape;104;p17"/>
          <p:cNvSpPr txBox="1"/>
          <p:nvPr/>
        </p:nvSpPr>
        <p:spPr>
          <a:xfrm>
            <a:off x="2840169" y="3275850"/>
            <a:ext cx="479100" cy="5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Georgia"/>
                <a:ea typeface="Georgia"/>
                <a:cs typeface="Georgia"/>
                <a:sym typeface="Georgia"/>
              </a:rPr>
              <a:t>w5</a:t>
            </a:r>
            <a:endParaRPr i="1">
              <a:latin typeface="Georgia"/>
              <a:ea typeface="Georgia"/>
              <a:cs typeface="Georgia"/>
              <a:sym typeface="Georgia"/>
            </a:endParaRPr>
          </a:p>
        </p:txBody>
      </p:sp>
      <p:sp>
        <p:nvSpPr>
          <p:cNvPr id="105" name="Google Shape;105;p17"/>
          <p:cNvSpPr txBox="1"/>
          <p:nvPr/>
        </p:nvSpPr>
        <p:spPr>
          <a:xfrm>
            <a:off x="2840169" y="3623989"/>
            <a:ext cx="479100" cy="5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Georgia"/>
                <a:ea typeface="Georgia"/>
                <a:cs typeface="Georgia"/>
                <a:sym typeface="Georgia"/>
              </a:rPr>
              <a:t>w6</a:t>
            </a:r>
            <a:endParaRPr i="1">
              <a:latin typeface="Georgia"/>
              <a:ea typeface="Georgia"/>
              <a:cs typeface="Georgia"/>
              <a:sym typeface="Georgia"/>
            </a:endParaRPr>
          </a:p>
        </p:txBody>
      </p:sp>
      <p:sp>
        <p:nvSpPr>
          <p:cNvPr id="106" name="Google Shape;106;p17"/>
          <p:cNvSpPr txBox="1"/>
          <p:nvPr/>
        </p:nvSpPr>
        <p:spPr>
          <a:xfrm>
            <a:off x="665364" y="1565885"/>
            <a:ext cx="479100" cy="35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800">
                <a:latin typeface="Georgia"/>
                <a:ea typeface="Georgia"/>
                <a:cs typeface="Georgia"/>
                <a:sym typeface="Georgia"/>
              </a:rPr>
              <a:t>x1</a:t>
            </a:r>
            <a:endParaRPr i="1" sz="1800">
              <a:latin typeface="Georgia"/>
              <a:ea typeface="Georgia"/>
              <a:cs typeface="Georgia"/>
              <a:sym typeface="Georgia"/>
            </a:endParaRPr>
          </a:p>
        </p:txBody>
      </p:sp>
      <p:sp>
        <p:nvSpPr>
          <p:cNvPr id="107" name="Google Shape;107;p17"/>
          <p:cNvSpPr txBox="1"/>
          <p:nvPr/>
        </p:nvSpPr>
        <p:spPr>
          <a:xfrm>
            <a:off x="665364" y="2112664"/>
            <a:ext cx="479100" cy="35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800">
                <a:latin typeface="Georgia"/>
                <a:ea typeface="Georgia"/>
                <a:cs typeface="Georgia"/>
                <a:sym typeface="Georgia"/>
              </a:rPr>
              <a:t>x2</a:t>
            </a:r>
            <a:endParaRPr i="1" sz="1800">
              <a:latin typeface="Georgia"/>
              <a:ea typeface="Georgia"/>
              <a:cs typeface="Georgia"/>
              <a:sym typeface="Georgia"/>
            </a:endParaRPr>
          </a:p>
        </p:txBody>
      </p:sp>
      <p:sp>
        <p:nvSpPr>
          <p:cNvPr id="108" name="Google Shape;108;p17"/>
          <p:cNvSpPr txBox="1"/>
          <p:nvPr/>
        </p:nvSpPr>
        <p:spPr>
          <a:xfrm>
            <a:off x="665364" y="2659545"/>
            <a:ext cx="479100" cy="35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800">
                <a:latin typeface="Georgia"/>
                <a:ea typeface="Georgia"/>
                <a:cs typeface="Georgia"/>
                <a:sym typeface="Georgia"/>
              </a:rPr>
              <a:t>x3</a:t>
            </a:r>
            <a:endParaRPr i="1" sz="1800">
              <a:latin typeface="Georgia"/>
              <a:ea typeface="Georgia"/>
              <a:cs typeface="Georgia"/>
              <a:sym typeface="Georgia"/>
            </a:endParaRPr>
          </a:p>
        </p:txBody>
      </p:sp>
      <p:sp>
        <p:nvSpPr>
          <p:cNvPr id="109" name="Google Shape;109;p17"/>
          <p:cNvSpPr txBox="1"/>
          <p:nvPr/>
        </p:nvSpPr>
        <p:spPr>
          <a:xfrm>
            <a:off x="665364" y="3206274"/>
            <a:ext cx="479100" cy="35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800">
                <a:latin typeface="Georgia"/>
                <a:ea typeface="Georgia"/>
                <a:cs typeface="Georgia"/>
                <a:sym typeface="Georgia"/>
              </a:rPr>
              <a:t>x4</a:t>
            </a:r>
            <a:endParaRPr i="1" sz="1800">
              <a:latin typeface="Georgia"/>
              <a:ea typeface="Georgia"/>
              <a:cs typeface="Georgia"/>
              <a:sym typeface="Georgia"/>
            </a:endParaRPr>
          </a:p>
        </p:txBody>
      </p:sp>
      <p:sp>
        <p:nvSpPr>
          <p:cNvPr id="110" name="Google Shape;110;p17"/>
          <p:cNvSpPr txBox="1"/>
          <p:nvPr/>
        </p:nvSpPr>
        <p:spPr>
          <a:xfrm>
            <a:off x="665364" y="3753135"/>
            <a:ext cx="479100" cy="35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800">
                <a:latin typeface="Georgia"/>
                <a:ea typeface="Georgia"/>
                <a:cs typeface="Georgia"/>
                <a:sym typeface="Georgia"/>
              </a:rPr>
              <a:t>x5</a:t>
            </a:r>
            <a:endParaRPr i="1" sz="1800">
              <a:latin typeface="Georgia"/>
              <a:ea typeface="Georgia"/>
              <a:cs typeface="Georgia"/>
              <a:sym typeface="Georgia"/>
            </a:endParaRPr>
          </a:p>
        </p:txBody>
      </p:sp>
      <p:sp>
        <p:nvSpPr>
          <p:cNvPr id="111" name="Google Shape;111;p17"/>
          <p:cNvSpPr txBox="1"/>
          <p:nvPr/>
        </p:nvSpPr>
        <p:spPr>
          <a:xfrm>
            <a:off x="665364" y="4299874"/>
            <a:ext cx="479100" cy="35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800">
                <a:latin typeface="Georgia"/>
                <a:ea typeface="Georgia"/>
                <a:cs typeface="Georgia"/>
                <a:sym typeface="Georgia"/>
              </a:rPr>
              <a:t>x6</a:t>
            </a:r>
            <a:endParaRPr i="1" sz="1800">
              <a:latin typeface="Georgia"/>
              <a:ea typeface="Georgia"/>
              <a:cs typeface="Georgia"/>
              <a:sym typeface="Georgia"/>
            </a:endParaRPr>
          </a:p>
        </p:txBody>
      </p:sp>
      <p:sp>
        <p:nvSpPr>
          <p:cNvPr id="112" name="Google Shape;112;p17"/>
          <p:cNvSpPr txBox="1"/>
          <p:nvPr/>
        </p:nvSpPr>
        <p:spPr>
          <a:xfrm>
            <a:off x="2291731" y="1348554"/>
            <a:ext cx="2659500" cy="60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Neuron</a:t>
            </a:r>
            <a:endParaRPr b="1" sz="1800"/>
          </a:p>
        </p:txBody>
      </p:sp>
      <p:sp>
        <p:nvSpPr>
          <p:cNvPr id="113" name="Google Shape;113;p17"/>
          <p:cNvSpPr txBox="1"/>
          <p:nvPr/>
        </p:nvSpPr>
        <p:spPr>
          <a:xfrm>
            <a:off x="447827" y="1079976"/>
            <a:ext cx="914100" cy="60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Input</a:t>
            </a:r>
            <a:endParaRPr b="1" sz="1800"/>
          </a:p>
        </p:txBody>
      </p:sp>
      <p:sp>
        <p:nvSpPr>
          <p:cNvPr id="114" name="Google Shape;114;p17"/>
          <p:cNvSpPr/>
          <p:nvPr/>
        </p:nvSpPr>
        <p:spPr>
          <a:xfrm>
            <a:off x="3269756" y="2084072"/>
            <a:ext cx="520500" cy="1766400"/>
          </a:xfrm>
          <a:prstGeom prst="rightBrace">
            <a:avLst>
              <a:gd fmla="val 41666" name="adj1"/>
              <a:gd fmla="val 50000"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txBox="1"/>
          <p:nvPr/>
        </p:nvSpPr>
        <p:spPr>
          <a:xfrm>
            <a:off x="3897449" y="2740816"/>
            <a:ext cx="914100" cy="5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latin typeface="Georgia"/>
                <a:ea typeface="Georgia"/>
                <a:cs typeface="Georgia"/>
                <a:sym typeface="Georgia"/>
              </a:rPr>
              <a:t>y</a:t>
            </a:r>
            <a:r>
              <a:rPr lang="en" sz="1800">
                <a:latin typeface="Georgia"/>
                <a:ea typeface="Georgia"/>
                <a:cs typeface="Georgia"/>
                <a:sym typeface="Georgia"/>
              </a:rPr>
              <a:t>( ) = </a:t>
            </a:r>
            <a:endParaRPr sz="1800">
              <a:latin typeface="Georgia"/>
              <a:ea typeface="Georgia"/>
              <a:cs typeface="Georgia"/>
              <a:sym typeface="Georgia"/>
            </a:endParaRPr>
          </a:p>
          <a:p>
            <a:pPr indent="0" lvl="0" marL="0" rtl="0" algn="l">
              <a:spcBef>
                <a:spcPts val="0"/>
              </a:spcBef>
              <a:spcAft>
                <a:spcPts val="0"/>
              </a:spcAft>
              <a:buNone/>
            </a:pPr>
            <a:r>
              <a:t/>
            </a:r>
            <a:endParaRPr sz="1800">
              <a:latin typeface="Georgia"/>
              <a:ea typeface="Georgia"/>
              <a:cs typeface="Georgia"/>
              <a:sym typeface="Georgia"/>
            </a:endParaRPr>
          </a:p>
        </p:txBody>
      </p:sp>
      <p:cxnSp>
        <p:nvCxnSpPr>
          <p:cNvPr id="116" name="Google Shape;116;p17"/>
          <p:cNvCxnSpPr/>
          <p:nvPr/>
        </p:nvCxnSpPr>
        <p:spPr>
          <a:xfrm>
            <a:off x="4609266" y="2939748"/>
            <a:ext cx="600000" cy="0"/>
          </a:xfrm>
          <a:prstGeom prst="straightConnector1">
            <a:avLst/>
          </a:prstGeom>
          <a:noFill/>
          <a:ln cap="flat" cmpd="sng" w="9525">
            <a:solidFill>
              <a:srgbClr val="595959"/>
            </a:solidFill>
            <a:prstDash val="solid"/>
            <a:round/>
            <a:headEnd len="med" w="med" type="none"/>
            <a:tailEnd len="med" w="med" type="triangle"/>
          </a:ln>
        </p:spPr>
      </p:cxnSp>
      <p:sp>
        <p:nvSpPr>
          <p:cNvPr id="117" name="Google Shape;117;p17"/>
          <p:cNvSpPr txBox="1"/>
          <p:nvPr/>
        </p:nvSpPr>
        <p:spPr>
          <a:xfrm>
            <a:off x="4978107" y="2231423"/>
            <a:ext cx="995100" cy="43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Output</a:t>
            </a:r>
            <a:endParaRPr b="1" sz="1800"/>
          </a:p>
        </p:txBody>
      </p:sp>
      <p:sp>
        <p:nvSpPr>
          <p:cNvPr id="118" name="Google Shape;118;p17"/>
          <p:cNvSpPr/>
          <p:nvPr/>
        </p:nvSpPr>
        <p:spPr>
          <a:xfrm>
            <a:off x="5311675" y="2967204"/>
            <a:ext cx="375900" cy="3198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a:off x="5311675" y="2647483"/>
            <a:ext cx="375900" cy="3198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Recap: A standard Feed-forward </a:t>
            </a:r>
            <a:r>
              <a:rPr i="1" lang="en"/>
              <a:t>Deep</a:t>
            </a:r>
            <a:r>
              <a:rPr lang="en"/>
              <a:t> Neural Net</a:t>
            </a:r>
            <a:endParaRPr/>
          </a:p>
        </p:txBody>
      </p:sp>
      <p:sp>
        <p:nvSpPr>
          <p:cNvPr id="125" name="Google Shape;12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6" name="Google Shape;126;p18"/>
          <p:cNvPicPr preferRelativeResize="0"/>
          <p:nvPr/>
        </p:nvPicPr>
        <p:blipFill>
          <a:blip r:embed="rId3">
            <a:alphaModFix/>
          </a:blip>
          <a:stretch>
            <a:fillRect/>
          </a:stretch>
        </p:blipFill>
        <p:spPr>
          <a:xfrm>
            <a:off x="1268275" y="1071450"/>
            <a:ext cx="6798357" cy="38209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RNN: Neural Nets that have a kind of ‘memory’</a:t>
            </a:r>
            <a:endParaRPr/>
          </a:p>
        </p:txBody>
      </p:sp>
      <p:sp>
        <p:nvSpPr>
          <p:cNvPr id="132" name="Google Shape;132;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The problem: we need to represent things that happen in sequence, in time, in an order.</a:t>
            </a:r>
            <a:endParaRPr sz="2400"/>
          </a:p>
          <a:p>
            <a:pPr indent="0" lvl="0" marL="0" rtl="0" algn="l">
              <a:spcBef>
                <a:spcPts val="1600"/>
              </a:spcBef>
              <a:spcAft>
                <a:spcPts val="0"/>
              </a:spcAft>
              <a:buNone/>
            </a:pPr>
            <a:r>
              <a:t/>
            </a:r>
            <a:endParaRPr sz="2400"/>
          </a:p>
          <a:p>
            <a:pPr indent="0" lvl="0" marL="0" rtl="0" algn="l">
              <a:spcBef>
                <a:spcPts val="1600"/>
              </a:spcBef>
              <a:spcAft>
                <a:spcPts val="0"/>
              </a:spcAft>
              <a:buNone/>
            </a:pPr>
            <a:r>
              <a:rPr lang="en"/>
              <a:t>Input =</a:t>
            </a:r>
            <a:r>
              <a:rPr lang="en" sz="2400"/>
              <a:t> </a:t>
            </a:r>
            <a:r>
              <a:rPr lang="en" sz="2400">
                <a:solidFill>
                  <a:srgbClr val="000000"/>
                </a:solidFill>
                <a:latin typeface="Fira Mono"/>
                <a:ea typeface="Fira Mono"/>
                <a:cs typeface="Fira Mono"/>
                <a:sym typeface="Fira Mono"/>
              </a:rPr>
              <a:t>Th</a:t>
            </a:r>
            <a:r>
              <a:rPr lang="en" sz="2400">
                <a:solidFill>
                  <a:srgbClr val="000000"/>
                </a:solidFill>
                <a:latin typeface="Fira Mono"/>
                <a:ea typeface="Fira Mono"/>
                <a:cs typeface="Fira Mono"/>
                <a:sym typeface="Fira Mono"/>
              </a:rPr>
              <a:t>e cat chased the mouse</a:t>
            </a:r>
            <a:endParaRPr sz="2400">
              <a:solidFill>
                <a:srgbClr val="000000"/>
              </a:solidFill>
              <a:latin typeface="Fira Mono"/>
              <a:ea typeface="Fira Mono"/>
              <a:cs typeface="Fira Mono"/>
              <a:sym typeface="Fira Mono"/>
            </a:endParaRPr>
          </a:p>
          <a:p>
            <a:pPr indent="0" lvl="0" marL="0" rtl="0" algn="l">
              <a:spcBef>
                <a:spcPts val="1600"/>
              </a:spcBef>
              <a:spcAft>
                <a:spcPts val="1600"/>
              </a:spcAft>
              <a:buClr>
                <a:schemeClr val="dk1"/>
              </a:buClr>
              <a:buSzPts val="1100"/>
              <a:buFont typeface="Arial"/>
              <a:buNone/>
            </a:pPr>
            <a:r>
              <a:rPr lang="en"/>
              <a:t>Bag of Words = </a:t>
            </a:r>
            <a:r>
              <a:rPr lang="en" sz="2400">
                <a:solidFill>
                  <a:schemeClr val="dk1"/>
                </a:solidFill>
                <a:latin typeface="Fira Mono"/>
                <a:ea typeface="Fira Mono"/>
                <a:cs typeface="Fira Mono"/>
                <a:sym typeface="Fira Mono"/>
              </a:rPr>
              <a:t>[the, the, chased, cat, mouse]</a:t>
            </a:r>
            <a:endParaRPr sz="2400">
              <a:solidFill>
                <a:srgbClr val="000000"/>
              </a:solidFill>
              <a:latin typeface="Fira Mono"/>
              <a:ea typeface="Fira Mono"/>
              <a:cs typeface="Fira Mono"/>
              <a:sym typeface="Fira Mono"/>
            </a:endParaRPr>
          </a:p>
        </p:txBody>
      </p:sp>
      <p:sp>
        <p:nvSpPr>
          <p:cNvPr id="133" name="Google Shape;133;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RNN: </a:t>
            </a:r>
            <a:r>
              <a:rPr lang="en"/>
              <a:t>Recurrent</a:t>
            </a:r>
            <a:r>
              <a:rPr lang="en"/>
              <a:t> Neural Network</a:t>
            </a:r>
            <a:endParaRPr/>
          </a:p>
        </p:txBody>
      </p:sp>
      <p:sp>
        <p:nvSpPr>
          <p:cNvPr id="139" name="Google Shape;13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
        <p:nvSpPr>
          <p:cNvPr id="140" name="Google Shape;140;p20"/>
          <p:cNvSpPr/>
          <p:nvPr/>
        </p:nvSpPr>
        <p:spPr>
          <a:xfrm>
            <a:off x="4019250" y="2424500"/>
            <a:ext cx="430500" cy="3936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4019250" y="2030900"/>
            <a:ext cx="430500" cy="3936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540300" y="1657575"/>
            <a:ext cx="430500" cy="3936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540225" y="1263975"/>
            <a:ext cx="430500" cy="3936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540300" y="2444675"/>
            <a:ext cx="430500" cy="3936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540300" y="2051075"/>
            <a:ext cx="430500" cy="3936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540300" y="3231775"/>
            <a:ext cx="430500" cy="3936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540300" y="2838175"/>
            <a:ext cx="430500" cy="3936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1425975" y="1324475"/>
            <a:ext cx="2138100" cy="22404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20"/>
          <p:cNvCxnSpPr>
            <a:stCxn id="143" idx="3"/>
            <a:endCxn id="148" idx="1"/>
          </p:cNvCxnSpPr>
          <p:nvPr/>
        </p:nvCxnSpPr>
        <p:spPr>
          <a:xfrm>
            <a:off x="970725" y="1460775"/>
            <a:ext cx="455400" cy="984000"/>
          </a:xfrm>
          <a:prstGeom prst="straightConnector1">
            <a:avLst/>
          </a:prstGeom>
          <a:noFill/>
          <a:ln cap="flat" cmpd="sng" w="9525">
            <a:solidFill>
              <a:srgbClr val="595959"/>
            </a:solidFill>
            <a:prstDash val="solid"/>
            <a:round/>
            <a:headEnd len="med" w="med" type="none"/>
            <a:tailEnd len="med" w="med" type="none"/>
          </a:ln>
        </p:spPr>
      </p:cxnSp>
      <p:cxnSp>
        <p:nvCxnSpPr>
          <p:cNvPr id="150" name="Google Shape;150;p20"/>
          <p:cNvCxnSpPr>
            <a:endCxn id="148" idx="1"/>
          </p:cNvCxnSpPr>
          <p:nvPr/>
        </p:nvCxnSpPr>
        <p:spPr>
          <a:xfrm>
            <a:off x="970875" y="1854275"/>
            <a:ext cx="455100" cy="590400"/>
          </a:xfrm>
          <a:prstGeom prst="straightConnector1">
            <a:avLst/>
          </a:prstGeom>
          <a:noFill/>
          <a:ln cap="flat" cmpd="sng" w="9525">
            <a:solidFill>
              <a:srgbClr val="595959"/>
            </a:solidFill>
            <a:prstDash val="solid"/>
            <a:round/>
            <a:headEnd len="med" w="med" type="none"/>
            <a:tailEnd len="med" w="med" type="none"/>
          </a:ln>
        </p:spPr>
      </p:cxnSp>
      <p:cxnSp>
        <p:nvCxnSpPr>
          <p:cNvPr id="151" name="Google Shape;151;p20"/>
          <p:cNvCxnSpPr>
            <a:stCxn id="145" idx="3"/>
            <a:endCxn id="148" idx="1"/>
          </p:cNvCxnSpPr>
          <p:nvPr/>
        </p:nvCxnSpPr>
        <p:spPr>
          <a:xfrm>
            <a:off x="970800" y="2247875"/>
            <a:ext cx="455100" cy="196800"/>
          </a:xfrm>
          <a:prstGeom prst="straightConnector1">
            <a:avLst/>
          </a:prstGeom>
          <a:noFill/>
          <a:ln cap="flat" cmpd="sng" w="9525">
            <a:solidFill>
              <a:srgbClr val="595959"/>
            </a:solidFill>
            <a:prstDash val="solid"/>
            <a:round/>
            <a:headEnd len="med" w="med" type="none"/>
            <a:tailEnd len="med" w="med" type="none"/>
          </a:ln>
        </p:spPr>
      </p:cxnSp>
      <p:cxnSp>
        <p:nvCxnSpPr>
          <p:cNvPr id="152" name="Google Shape;152;p20"/>
          <p:cNvCxnSpPr>
            <a:stCxn id="144" idx="3"/>
            <a:endCxn id="148" idx="1"/>
          </p:cNvCxnSpPr>
          <p:nvPr/>
        </p:nvCxnSpPr>
        <p:spPr>
          <a:xfrm flipH="1" rot="10800000">
            <a:off x="970800" y="2444675"/>
            <a:ext cx="455100" cy="196800"/>
          </a:xfrm>
          <a:prstGeom prst="straightConnector1">
            <a:avLst/>
          </a:prstGeom>
          <a:noFill/>
          <a:ln cap="flat" cmpd="sng" w="9525">
            <a:solidFill>
              <a:srgbClr val="595959"/>
            </a:solidFill>
            <a:prstDash val="solid"/>
            <a:round/>
            <a:headEnd len="med" w="med" type="none"/>
            <a:tailEnd len="med" w="med" type="none"/>
          </a:ln>
        </p:spPr>
      </p:cxnSp>
      <p:cxnSp>
        <p:nvCxnSpPr>
          <p:cNvPr id="153" name="Google Shape;153;p20"/>
          <p:cNvCxnSpPr>
            <a:stCxn id="147" idx="3"/>
            <a:endCxn id="148" idx="1"/>
          </p:cNvCxnSpPr>
          <p:nvPr/>
        </p:nvCxnSpPr>
        <p:spPr>
          <a:xfrm flipH="1" rot="10800000">
            <a:off x="970800" y="2444575"/>
            <a:ext cx="455100" cy="590400"/>
          </a:xfrm>
          <a:prstGeom prst="straightConnector1">
            <a:avLst/>
          </a:prstGeom>
          <a:noFill/>
          <a:ln cap="flat" cmpd="sng" w="9525">
            <a:solidFill>
              <a:srgbClr val="595959"/>
            </a:solidFill>
            <a:prstDash val="solid"/>
            <a:round/>
            <a:headEnd len="med" w="med" type="none"/>
            <a:tailEnd len="med" w="med" type="none"/>
          </a:ln>
        </p:spPr>
      </p:cxnSp>
      <p:cxnSp>
        <p:nvCxnSpPr>
          <p:cNvPr id="154" name="Google Shape;154;p20"/>
          <p:cNvCxnSpPr>
            <a:endCxn id="148" idx="1"/>
          </p:cNvCxnSpPr>
          <p:nvPr/>
        </p:nvCxnSpPr>
        <p:spPr>
          <a:xfrm flipH="1" rot="10800000">
            <a:off x="970875" y="2444675"/>
            <a:ext cx="455100" cy="984000"/>
          </a:xfrm>
          <a:prstGeom prst="straightConnector1">
            <a:avLst/>
          </a:prstGeom>
          <a:noFill/>
          <a:ln cap="flat" cmpd="sng" w="9525">
            <a:solidFill>
              <a:srgbClr val="595959"/>
            </a:solidFill>
            <a:prstDash val="solid"/>
            <a:round/>
            <a:headEnd len="med" w="med" type="none"/>
            <a:tailEnd len="med" w="med" type="none"/>
          </a:ln>
        </p:spPr>
      </p:cxnSp>
      <p:cxnSp>
        <p:nvCxnSpPr>
          <p:cNvPr id="155" name="Google Shape;155;p20"/>
          <p:cNvCxnSpPr>
            <a:stCxn id="141" idx="1"/>
            <a:endCxn id="148" idx="3"/>
          </p:cNvCxnSpPr>
          <p:nvPr/>
        </p:nvCxnSpPr>
        <p:spPr>
          <a:xfrm flipH="1">
            <a:off x="3564150" y="2227700"/>
            <a:ext cx="455100" cy="216900"/>
          </a:xfrm>
          <a:prstGeom prst="straightConnector1">
            <a:avLst/>
          </a:prstGeom>
          <a:noFill/>
          <a:ln cap="flat" cmpd="sng" w="9525">
            <a:solidFill>
              <a:srgbClr val="595959"/>
            </a:solidFill>
            <a:prstDash val="solid"/>
            <a:round/>
            <a:headEnd len="med" w="med" type="none"/>
            <a:tailEnd len="med" w="med" type="none"/>
          </a:ln>
        </p:spPr>
      </p:cxnSp>
      <p:cxnSp>
        <p:nvCxnSpPr>
          <p:cNvPr id="156" name="Google Shape;156;p20"/>
          <p:cNvCxnSpPr>
            <a:stCxn id="140" idx="1"/>
            <a:endCxn id="148" idx="3"/>
          </p:cNvCxnSpPr>
          <p:nvPr/>
        </p:nvCxnSpPr>
        <p:spPr>
          <a:xfrm rot="10800000">
            <a:off x="3564150" y="2444600"/>
            <a:ext cx="455100" cy="176700"/>
          </a:xfrm>
          <a:prstGeom prst="straightConnector1">
            <a:avLst/>
          </a:prstGeom>
          <a:noFill/>
          <a:ln cap="flat" cmpd="sng" w="9525">
            <a:solidFill>
              <a:srgbClr val="595959"/>
            </a:solidFill>
            <a:prstDash val="solid"/>
            <a:round/>
            <a:headEnd len="med" w="med" type="none"/>
            <a:tailEnd len="med" w="med" type="none"/>
          </a:ln>
        </p:spPr>
      </p:cxnSp>
      <p:sp>
        <p:nvSpPr>
          <p:cNvPr id="157" name="Google Shape;157;p20"/>
          <p:cNvSpPr txBox="1"/>
          <p:nvPr/>
        </p:nvSpPr>
        <p:spPr>
          <a:xfrm>
            <a:off x="1425975" y="1856900"/>
            <a:ext cx="2138100" cy="74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Hidden Layers</a:t>
            </a:r>
            <a:endParaRPr b="1" sz="1800"/>
          </a:p>
          <a:p>
            <a:pPr indent="0" lvl="0" marL="0" rtl="0" algn="ctr">
              <a:spcBef>
                <a:spcPts val="0"/>
              </a:spcBef>
              <a:spcAft>
                <a:spcPts val="0"/>
              </a:spcAft>
              <a:buNone/>
            </a:pPr>
            <a:r>
              <a:rPr b="1" lang="en" sz="1800"/>
              <a:t>for time step </a:t>
            </a:r>
            <a:r>
              <a:rPr b="1" i="1" lang="en" sz="1800">
                <a:latin typeface="Georgia"/>
                <a:ea typeface="Georgia"/>
                <a:cs typeface="Georgia"/>
                <a:sym typeface="Georgia"/>
              </a:rPr>
              <a:t>t</a:t>
            </a:r>
            <a:endParaRPr b="1" i="1" sz="1800">
              <a:latin typeface="Georgia"/>
              <a:ea typeface="Georgia"/>
              <a:cs typeface="Georgia"/>
              <a:sym typeface="Georgia"/>
            </a:endParaRPr>
          </a:p>
        </p:txBody>
      </p:sp>
      <p:sp>
        <p:nvSpPr>
          <p:cNvPr id="158" name="Google Shape;158;p20"/>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The main idea is that we add a feedback loop to a typical neural net architecture.</a:t>
            </a:r>
            <a:endParaRPr sz="1800"/>
          </a:p>
          <a:p>
            <a:pPr indent="-342900" lvl="0" marL="457200" rtl="0" algn="l">
              <a:spcBef>
                <a:spcPts val="1000"/>
              </a:spcBef>
              <a:spcAft>
                <a:spcPts val="0"/>
              </a:spcAft>
              <a:buSzPts val="1800"/>
              <a:buChar char="-"/>
            </a:pPr>
            <a:r>
              <a:rPr lang="en" sz="1800"/>
              <a:t>Each new input uses the weights calculated from every prior input (“memory”) along with this input’s new weights</a:t>
            </a:r>
            <a:endParaRPr sz="1800"/>
          </a:p>
          <a:p>
            <a:pPr indent="0" lvl="0" marL="0" rtl="0" algn="l">
              <a:spcBef>
                <a:spcPts val="1600"/>
              </a:spcBef>
              <a:spcAft>
                <a:spcPts val="1600"/>
              </a:spcAft>
              <a:buNone/>
            </a:pPr>
            <a:r>
              <a:t/>
            </a:r>
            <a:endParaRPr sz="1800"/>
          </a:p>
        </p:txBody>
      </p:sp>
      <p:sp>
        <p:nvSpPr>
          <p:cNvPr id="159" name="Google Shape;159;p20"/>
          <p:cNvSpPr/>
          <p:nvPr/>
        </p:nvSpPr>
        <p:spPr>
          <a:xfrm rot="-5400000">
            <a:off x="2212125" y="3373475"/>
            <a:ext cx="707100" cy="1089900"/>
          </a:xfrm>
          <a:prstGeom prst="curvedRightArrow">
            <a:avLst>
              <a:gd fmla="val 8726" name="adj1"/>
              <a:gd fmla="val 32883" name="adj2"/>
              <a:gd fmla="val 26968" name="adj3"/>
            </a:avLst>
          </a:prstGeom>
          <a:solidFill>
            <a:srgbClr val="C9DAF8"/>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txBox="1"/>
          <p:nvPr/>
        </p:nvSpPr>
        <p:spPr>
          <a:xfrm>
            <a:off x="1408650" y="4258575"/>
            <a:ext cx="24828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latin typeface="Georgia"/>
                <a:ea typeface="Georgia"/>
                <a:cs typeface="Georgia"/>
                <a:sym typeface="Georgia"/>
              </a:rPr>
              <a:t>Hidden state</a:t>
            </a:r>
            <a:r>
              <a:rPr baseline="-25000" lang="en" sz="2400">
                <a:latin typeface="Georgia"/>
                <a:ea typeface="Georgia"/>
                <a:cs typeface="Georgia"/>
                <a:sym typeface="Georgia"/>
              </a:rPr>
              <a:t> 0 … t-1</a:t>
            </a:r>
            <a:endParaRPr baseline="-25000" sz="2400">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RNN: Recurrent Neural Network</a:t>
            </a:r>
            <a:endParaRPr/>
          </a:p>
        </p:txBody>
      </p:sp>
      <p:sp>
        <p:nvSpPr>
          <p:cNvPr id="166" name="Google Shape;166;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
        <p:nvSpPr>
          <p:cNvPr id="167" name="Google Shape;167;p21"/>
          <p:cNvSpPr/>
          <p:nvPr/>
        </p:nvSpPr>
        <p:spPr>
          <a:xfrm>
            <a:off x="2282307" y="1997603"/>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2282307" y="1748788"/>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83072" y="1512790"/>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83025" y="1263975"/>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83072" y="2010356"/>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a:off x="83072" y="1761541"/>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83072" y="2507923"/>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83072" y="2259108"/>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642956" y="1302220"/>
            <a:ext cx="1351500" cy="14163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 name="Google Shape;176;p21"/>
          <p:cNvCxnSpPr>
            <a:stCxn id="170" idx="3"/>
            <a:endCxn id="175" idx="1"/>
          </p:cNvCxnSpPr>
          <p:nvPr/>
        </p:nvCxnSpPr>
        <p:spPr>
          <a:xfrm>
            <a:off x="355125" y="1388325"/>
            <a:ext cx="287700" cy="621900"/>
          </a:xfrm>
          <a:prstGeom prst="straightConnector1">
            <a:avLst/>
          </a:prstGeom>
          <a:noFill/>
          <a:ln cap="flat" cmpd="sng" w="9525">
            <a:solidFill>
              <a:srgbClr val="595959"/>
            </a:solidFill>
            <a:prstDash val="solid"/>
            <a:round/>
            <a:headEnd len="med" w="med" type="none"/>
            <a:tailEnd len="med" w="med" type="none"/>
          </a:ln>
        </p:spPr>
      </p:cxnSp>
      <p:cxnSp>
        <p:nvCxnSpPr>
          <p:cNvPr id="177" name="Google Shape;177;p21"/>
          <p:cNvCxnSpPr>
            <a:endCxn id="175" idx="1"/>
          </p:cNvCxnSpPr>
          <p:nvPr/>
        </p:nvCxnSpPr>
        <p:spPr>
          <a:xfrm>
            <a:off x="355256" y="1637170"/>
            <a:ext cx="287700" cy="373200"/>
          </a:xfrm>
          <a:prstGeom prst="straightConnector1">
            <a:avLst/>
          </a:prstGeom>
          <a:noFill/>
          <a:ln cap="flat" cmpd="sng" w="9525">
            <a:solidFill>
              <a:srgbClr val="595959"/>
            </a:solidFill>
            <a:prstDash val="solid"/>
            <a:round/>
            <a:headEnd len="med" w="med" type="none"/>
            <a:tailEnd len="med" w="med" type="none"/>
          </a:ln>
        </p:spPr>
      </p:cxnSp>
      <p:cxnSp>
        <p:nvCxnSpPr>
          <p:cNvPr id="178" name="Google Shape;178;p21"/>
          <p:cNvCxnSpPr>
            <a:stCxn id="172" idx="3"/>
            <a:endCxn id="175" idx="1"/>
          </p:cNvCxnSpPr>
          <p:nvPr/>
        </p:nvCxnSpPr>
        <p:spPr>
          <a:xfrm>
            <a:off x="355172" y="1885891"/>
            <a:ext cx="287700" cy="124500"/>
          </a:xfrm>
          <a:prstGeom prst="straightConnector1">
            <a:avLst/>
          </a:prstGeom>
          <a:noFill/>
          <a:ln cap="flat" cmpd="sng" w="9525">
            <a:solidFill>
              <a:srgbClr val="595959"/>
            </a:solidFill>
            <a:prstDash val="solid"/>
            <a:round/>
            <a:headEnd len="med" w="med" type="none"/>
            <a:tailEnd len="med" w="med" type="none"/>
          </a:ln>
        </p:spPr>
      </p:cxnSp>
      <p:cxnSp>
        <p:nvCxnSpPr>
          <p:cNvPr id="179" name="Google Shape;179;p21"/>
          <p:cNvCxnSpPr>
            <a:stCxn id="171" idx="3"/>
            <a:endCxn id="175" idx="1"/>
          </p:cNvCxnSpPr>
          <p:nvPr/>
        </p:nvCxnSpPr>
        <p:spPr>
          <a:xfrm flipH="1" rot="10800000">
            <a:off x="355172" y="2010506"/>
            <a:ext cx="287700" cy="124200"/>
          </a:xfrm>
          <a:prstGeom prst="straightConnector1">
            <a:avLst/>
          </a:prstGeom>
          <a:noFill/>
          <a:ln cap="flat" cmpd="sng" w="9525">
            <a:solidFill>
              <a:srgbClr val="595959"/>
            </a:solidFill>
            <a:prstDash val="solid"/>
            <a:round/>
            <a:headEnd len="med" w="med" type="none"/>
            <a:tailEnd len="med" w="med" type="none"/>
          </a:ln>
        </p:spPr>
      </p:cxnSp>
      <p:cxnSp>
        <p:nvCxnSpPr>
          <p:cNvPr id="180" name="Google Shape;180;p21"/>
          <p:cNvCxnSpPr>
            <a:stCxn id="174" idx="3"/>
            <a:endCxn id="175" idx="1"/>
          </p:cNvCxnSpPr>
          <p:nvPr/>
        </p:nvCxnSpPr>
        <p:spPr>
          <a:xfrm flipH="1" rot="10800000">
            <a:off x="355172" y="2010258"/>
            <a:ext cx="287700" cy="373200"/>
          </a:xfrm>
          <a:prstGeom prst="straightConnector1">
            <a:avLst/>
          </a:prstGeom>
          <a:noFill/>
          <a:ln cap="flat" cmpd="sng" w="9525">
            <a:solidFill>
              <a:srgbClr val="595959"/>
            </a:solidFill>
            <a:prstDash val="solid"/>
            <a:round/>
            <a:headEnd len="med" w="med" type="none"/>
            <a:tailEnd len="med" w="med" type="none"/>
          </a:ln>
        </p:spPr>
      </p:cxnSp>
      <p:cxnSp>
        <p:nvCxnSpPr>
          <p:cNvPr id="181" name="Google Shape;181;p21"/>
          <p:cNvCxnSpPr>
            <a:endCxn id="175" idx="1"/>
          </p:cNvCxnSpPr>
          <p:nvPr/>
        </p:nvCxnSpPr>
        <p:spPr>
          <a:xfrm flipH="1" rot="10800000">
            <a:off x="355256" y="2010370"/>
            <a:ext cx="287700" cy="621900"/>
          </a:xfrm>
          <a:prstGeom prst="straightConnector1">
            <a:avLst/>
          </a:prstGeom>
          <a:noFill/>
          <a:ln cap="flat" cmpd="sng" w="9525">
            <a:solidFill>
              <a:srgbClr val="595959"/>
            </a:solidFill>
            <a:prstDash val="solid"/>
            <a:round/>
            <a:headEnd len="med" w="med" type="none"/>
            <a:tailEnd len="med" w="med" type="none"/>
          </a:ln>
        </p:spPr>
      </p:cxnSp>
      <p:cxnSp>
        <p:nvCxnSpPr>
          <p:cNvPr id="182" name="Google Shape;182;p21"/>
          <p:cNvCxnSpPr>
            <a:stCxn id="168" idx="1"/>
            <a:endCxn id="175" idx="3"/>
          </p:cNvCxnSpPr>
          <p:nvPr/>
        </p:nvCxnSpPr>
        <p:spPr>
          <a:xfrm flipH="1">
            <a:off x="1994307" y="1873138"/>
            <a:ext cx="288000" cy="137100"/>
          </a:xfrm>
          <a:prstGeom prst="straightConnector1">
            <a:avLst/>
          </a:prstGeom>
          <a:noFill/>
          <a:ln cap="flat" cmpd="sng" w="9525">
            <a:solidFill>
              <a:srgbClr val="595959"/>
            </a:solidFill>
            <a:prstDash val="solid"/>
            <a:round/>
            <a:headEnd len="med" w="med" type="none"/>
            <a:tailEnd len="med" w="med" type="none"/>
          </a:ln>
        </p:spPr>
      </p:cxnSp>
      <p:cxnSp>
        <p:nvCxnSpPr>
          <p:cNvPr id="183" name="Google Shape;183;p21"/>
          <p:cNvCxnSpPr>
            <a:stCxn id="167" idx="1"/>
            <a:endCxn id="175" idx="3"/>
          </p:cNvCxnSpPr>
          <p:nvPr/>
        </p:nvCxnSpPr>
        <p:spPr>
          <a:xfrm rot="10800000">
            <a:off x="1994307" y="2010353"/>
            <a:ext cx="288000" cy="111600"/>
          </a:xfrm>
          <a:prstGeom prst="straightConnector1">
            <a:avLst/>
          </a:prstGeom>
          <a:noFill/>
          <a:ln cap="flat" cmpd="sng" w="9525">
            <a:solidFill>
              <a:srgbClr val="595959"/>
            </a:solidFill>
            <a:prstDash val="solid"/>
            <a:round/>
            <a:headEnd len="med" w="med" type="none"/>
            <a:tailEnd len="med" w="med" type="none"/>
          </a:ln>
        </p:spPr>
      </p:cxnSp>
      <p:sp>
        <p:nvSpPr>
          <p:cNvPr id="184" name="Google Shape;184;p21"/>
          <p:cNvSpPr/>
          <p:nvPr/>
        </p:nvSpPr>
        <p:spPr>
          <a:xfrm rot="-5400000">
            <a:off x="2262558" y="1474825"/>
            <a:ext cx="447000" cy="2934300"/>
          </a:xfrm>
          <a:prstGeom prst="curvedRightArrow">
            <a:avLst>
              <a:gd fmla="val 8726" name="adj1"/>
              <a:gd fmla="val 32883" name="adj2"/>
              <a:gd fmla="val 26968" name="adj3"/>
            </a:avLst>
          </a:prstGeom>
          <a:solidFill>
            <a:srgbClr val="C9DAF8"/>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txBox="1"/>
          <p:nvPr/>
        </p:nvSpPr>
        <p:spPr>
          <a:xfrm>
            <a:off x="479900" y="3157025"/>
            <a:ext cx="1848900" cy="4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latin typeface="Georgia"/>
                <a:ea typeface="Georgia"/>
                <a:cs typeface="Georgia"/>
                <a:sym typeface="Georgia"/>
              </a:rPr>
              <a:t>Hidden state </a:t>
            </a:r>
            <a:r>
              <a:rPr lang="en" sz="1800">
                <a:latin typeface="Georgia"/>
                <a:ea typeface="Georgia"/>
                <a:cs typeface="Georgia"/>
                <a:sym typeface="Georgia"/>
              </a:rPr>
              <a:t>t</a:t>
            </a:r>
            <a:r>
              <a:rPr lang="en" sz="1800">
                <a:latin typeface="Georgia"/>
                <a:ea typeface="Georgia"/>
                <a:cs typeface="Georgia"/>
                <a:sym typeface="Georgia"/>
              </a:rPr>
              <a:t>0</a:t>
            </a:r>
            <a:endParaRPr baseline="-25000" sz="2400">
              <a:latin typeface="Georgia"/>
              <a:ea typeface="Georgia"/>
              <a:cs typeface="Georgia"/>
              <a:sym typeface="Georgia"/>
            </a:endParaRPr>
          </a:p>
        </p:txBody>
      </p:sp>
      <p:sp>
        <p:nvSpPr>
          <p:cNvPr id="186" name="Google Shape;186;p21"/>
          <p:cNvSpPr txBox="1"/>
          <p:nvPr/>
        </p:nvSpPr>
        <p:spPr>
          <a:xfrm>
            <a:off x="765050" y="3799800"/>
            <a:ext cx="1107300" cy="47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2400">
                <a:solidFill>
                  <a:schemeClr val="dk2"/>
                </a:solidFill>
              </a:rPr>
              <a:t> </a:t>
            </a:r>
            <a:r>
              <a:rPr lang="en" sz="2400">
                <a:solidFill>
                  <a:schemeClr val="dk1"/>
                </a:solidFill>
                <a:latin typeface="Fira Mono"/>
                <a:ea typeface="Fira Mono"/>
                <a:cs typeface="Fira Mono"/>
                <a:sym typeface="Fira Mono"/>
              </a:rPr>
              <a:t>The</a:t>
            </a:r>
            <a:endParaRPr/>
          </a:p>
        </p:txBody>
      </p:sp>
      <p:sp>
        <p:nvSpPr>
          <p:cNvPr id="187" name="Google Shape;187;p21"/>
          <p:cNvSpPr/>
          <p:nvPr/>
        </p:nvSpPr>
        <p:spPr>
          <a:xfrm>
            <a:off x="5491457" y="1997603"/>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a:off x="5491457" y="1748788"/>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3292222" y="1512790"/>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p:nvPr/>
        </p:nvSpPr>
        <p:spPr>
          <a:xfrm>
            <a:off x="3292175" y="1263975"/>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a:off x="3292222" y="2010356"/>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a:off x="3292222" y="1761541"/>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3292222" y="2507923"/>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a:off x="3292222" y="2259108"/>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3852106" y="1302220"/>
            <a:ext cx="1351500" cy="14163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6" name="Google Shape;196;p21"/>
          <p:cNvCxnSpPr>
            <a:stCxn id="190" idx="3"/>
            <a:endCxn id="195" idx="1"/>
          </p:cNvCxnSpPr>
          <p:nvPr/>
        </p:nvCxnSpPr>
        <p:spPr>
          <a:xfrm>
            <a:off x="3564275" y="1388325"/>
            <a:ext cx="287700" cy="621900"/>
          </a:xfrm>
          <a:prstGeom prst="straightConnector1">
            <a:avLst/>
          </a:prstGeom>
          <a:noFill/>
          <a:ln cap="flat" cmpd="sng" w="9525">
            <a:solidFill>
              <a:srgbClr val="595959"/>
            </a:solidFill>
            <a:prstDash val="solid"/>
            <a:round/>
            <a:headEnd len="med" w="med" type="none"/>
            <a:tailEnd len="med" w="med" type="none"/>
          </a:ln>
        </p:spPr>
      </p:cxnSp>
      <p:cxnSp>
        <p:nvCxnSpPr>
          <p:cNvPr id="197" name="Google Shape;197;p21"/>
          <p:cNvCxnSpPr>
            <a:endCxn id="195" idx="1"/>
          </p:cNvCxnSpPr>
          <p:nvPr/>
        </p:nvCxnSpPr>
        <p:spPr>
          <a:xfrm>
            <a:off x="3564406" y="1637170"/>
            <a:ext cx="287700" cy="373200"/>
          </a:xfrm>
          <a:prstGeom prst="straightConnector1">
            <a:avLst/>
          </a:prstGeom>
          <a:noFill/>
          <a:ln cap="flat" cmpd="sng" w="9525">
            <a:solidFill>
              <a:srgbClr val="595959"/>
            </a:solidFill>
            <a:prstDash val="solid"/>
            <a:round/>
            <a:headEnd len="med" w="med" type="none"/>
            <a:tailEnd len="med" w="med" type="none"/>
          </a:ln>
        </p:spPr>
      </p:cxnSp>
      <p:cxnSp>
        <p:nvCxnSpPr>
          <p:cNvPr id="198" name="Google Shape;198;p21"/>
          <p:cNvCxnSpPr>
            <a:stCxn id="192" idx="3"/>
            <a:endCxn id="195" idx="1"/>
          </p:cNvCxnSpPr>
          <p:nvPr/>
        </p:nvCxnSpPr>
        <p:spPr>
          <a:xfrm>
            <a:off x="3564322" y="1885891"/>
            <a:ext cx="287700" cy="124500"/>
          </a:xfrm>
          <a:prstGeom prst="straightConnector1">
            <a:avLst/>
          </a:prstGeom>
          <a:noFill/>
          <a:ln cap="flat" cmpd="sng" w="9525">
            <a:solidFill>
              <a:srgbClr val="595959"/>
            </a:solidFill>
            <a:prstDash val="solid"/>
            <a:round/>
            <a:headEnd len="med" w="med" type="none"/>
            <a:tailEnd len="med" w="med" type="none"/>
          </a:ln>
        </p:spPr>
      </p:cxnSp>
      <p:cxnSp>
        <p:nvCxnSpPr>
          <p:cNvPr id="199" name="Google Shape;199;p21"/>
          <p:cNvCxnSpPr>
            <a:stCxn id="191" idx="3"/>
            <a:endCxn id="195" idx="1"/>
          </p:cNvCxnSpPr>
          <p:nvPr/>
        </p:nvCxnSpPr>
        <p:spPr>
          <a:xfrm flipH="1" rot="10800000">
            <a:off x="3564322" y="2010506"/>
            <a:ext cx="287700" cy="124200"/>
          </a:xfrm>
          <a:prstGeom prst="straightConnector1">
            <a:avLst/>
          </a:prstGeom>
          <a:noFill/>
          <a:ln cap="flat" cmpd="sng" w="9525">
            <a:solidFill>
              <a:srgbClr val="595959"/>
            </a:solidFill>
            <a:prstDash val="solid"/>
            <a:round/>
            <a:headEnd len="med" w="med" type="none"/>
            <a:tailEnd len="med" w="med" type="none"/>
          </a:ln>
        </p:spPr>
      </p:cxnSp>
      <p:cxnSp>
        <p:nvCxnSpPr>
          <p:cNvPr id="200" name="Google Shape;200;p21"/>
          <p:cNvCxnSpPr>
            <a:stCxn id="194" idx="3"/>
            <a:endCxn id="195" idx="1"/>
          </p:cNvCxnSpPr>
          <p:nvPr/>
        </p:nvCxnSpPr>
        <p:spPr>
          <a:xfrm flipH="1" rot="10800000">
            <a:off x="3564322" y="2010258"/>
            <a:ext cx="287700" cy="373200"/>
          </a:xfrm>
          <a:prstGeom prst="straightConnector1">
            <a:avLst/>
          </a:prstGeom>
          <a:noFill/>
          <a:ln cap="flat" cmpd="sng" w="9525">
            <a:solidFill>
              <a:srgbClr val="595959"/>
            </a:solidFill>
            <a:prstDash val="solid"/>
            <a:round/>
            <a:headEnd len="med" w="med" type="none"/>
            <a:tailEnd len="med" w="med" type="none"/>
          </a:ln>
        </p:spPr>
      </p:cxnSp>
      <p:cxnSp>
        <p:nvCxnSpPr>
          <p:cNvPr id="201" name="Google Shape;201;p21"/>
          <p:cNvCxnSpPr>
            <a:endCxn id="195" idx="1"/>
          </p:cNvCxnSpPr>
          <p:nvPr/>
        </p:nvCxnSpPr>
        <p:spPr>
          <a:xfrm flipH="1" rot="10800000">
            <a:off x="3564406" y="2010370"/>
            <a:ext cx="287700" cy="621900"/>
          </a:xfrm>
          <a:prstGeom prst="straightConnector1">
            <a:avLst/>
          </a:prstGeom>
          <a:noFill/>
          <a:ln cap="flat" cmpd="sng" w="9525">
            <a:solidFill>
              <a:srgbClr val="595959"/>
            </a:solidFill>
            <a:prstDash val="solid"/>
            <a:round/>
            <a:headEnd len="med" w="med" type="none"/>
            <a:tailEnd len="med" w="med" type="none"/>
          </a:ln>
        </p:spPr>
      </p:cxnSp>
      <p:cxnSp>
        <p:nvCxnSpPr>
          <p:cNvPr id="202" name="Google Shape;202;p21"/>
          <p:cNvCxnSpPr>
            <a:stCxn id="188" idx="1"/>
            <a:endCxn id="195" idx="3"/>
          </p:cNvCxnSpPr>
          <p:nvPr/>
        </p:nvCxnSpPr>
        <p:spPr>
          <a:xfrm flipH="1">
            <a:off x="5203457" y="1873138"/>
            <a:ext cx="288000" cy="137100"/>
          </a:xfrm>
          <a:prstGeom prst="straightConnector1">
            <a:avLst/>
          </a:prstGeom>
          <a:noFill/>
          <a:ln cap="flat" cmpd="sng" w="9525">
            <a:solidFill>
              <a:srgbClr val="595959"/>
            </a:solidFill>
            <a:prstDash val="solid"/>
            <a:round/>
            <a:headEnd len="med" w="med" type="none"/>
            <a:tailEnd len="med" w="med" type="none"/>
          </a:ln>
        </p:spPr>
      </p:cxnSp>
      <p:cxnSp>
        <p:nvCxnSpPr>
          <p:cNvPr id="203" name="Google Shape;203;p21"/>
          <p:cNvCxnSpPr>
            <a:stCxn id="187" idx="1"/>
            <a:endCxn id="195" idx="3"/>
          </p:cNvCxnSpPr>
          <p:nvPr/>
        </p:nvCxnSpPr>
        <p:spPr>
          <a:xfrm rot="10800000">
            <a:off x="5203457" y="2010353"/>
            <a:ext cx="288000" cy="111600"/>
          </a:xfrm>
          <a:prstGeom prst="straightConnector1">
            <a:avLst/>
          </a:prstGeom>
          <a:noFill/>
          <a:ln cap="flat" cmpd="sng" w="9525">
            <a:solidFill>
              <a:srgbClr val="595959"/>
            </a:solidFill>
            <a:prstDash val="solid"/>
            <a:round/>
            <a:headEnd len="med" w="med" type="none"/>
            <a:tailEnd len="med" w="med" type="none"/>
          </a:ln>
        </p:spPr>
      </p:cxnSp>
      <p:sp>
        <p:nvSpPr>
          <p:cNvPr id="204" name="Google Shape;204;p21"/>
          <p:cNvSpPr/>
          <p:nvPr/>
        </p:nvSpPr>
        <p:spPr>
          <a:xfrm rot="-5400000">
            <a:off x="5471858" y="1474675"/>
            <a:ext cx="447000" cy="2934600"/>
          </a:xfrm>
          <a:prstGeom prst="curvedRightArrow">
            <a:avLst>
              <a:gd fmla="val 8726" name="adj1"/>
              <a:gd fmla="val 32883" name="adj2"/>
              <a:gd fmla="val 26968" name="adj3"/>
            </a:avLst>
          </a:prstGeom>
          <a:solidFill>
            <a:srgbClr val="C9DAF8"/>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txBox="1"/>
          <p:nvPr/>
        </p:nvSpPr>
        <p:spPr>
          <a:xfrm>
            <a:off x="3841149" y="3157025"/>
            <a:ext cx="1848900" cy="4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latin typeface="Georgia"/>
                <a:ea typeface="Georgia"/>
                <a:cs typeface="Georgia"/>
                <a:sym typeface="Georgia"/>
              </a:rPr>
              <a:t>Hidden state </a:t>
            </a:r>
            <a:r>
              <a:rPr lang="en" sz="1800">
                <a:latin typeface="Georgia"/>
                <a:ea typeface="Georgia"/>
                <a:cs typeface="Georgia"/>
                <a:sym typeface="Georgia"/>
              </a:rPr>
              <a:t>t</a:t>
            </a:r>
            <a:r>
              <a:rPr lang="en" sz="1800">
                <a:latin typeface="Georgia"/>
                <a:ea typeface="Georgia"/>
                <a:cs typeface="Georgia"/>
                <a:sym typeface="Georgia"/>
              </a:rPr>
              <a:t>1</a:t>
            </a:r>
            <a:endParaRPr baseline="-25000" sz="2400">
              <a:latin typeface="Georgia"/>
              <a:ea typeface="Georgia"/>
              <a:cs typeface="Georgia"/>
              <a:sym typeface="Georgia"/>
            </a:endParaRPr>
          </a:p>
        </p:txBody>
      </p:sp>
      <p:sp>
        <p:nvSpPr>
          <p:cNvPr id="206" name="Google Shape;206;p21"/>
          <p:cNvSpPr txBox="1"/>
          <p:nvPr/>
        </p:nvSpPr>
        <p:spPr>
          <a:xfrm>
            <a:off x="3974200" y="3799800"/>
            <a:ext cx="1107300" cy="47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2400">
                <a:solidFill>
                  <a:schemeClr val="dk2"/>
                </a:solidFill>
              </a:rPr>
              <a:t> </a:t>
            </a:r>
            <a:r>
              <a:rPr lang="en" sz="2400">
                <a:solidFill>
                  <a:schemeClr val="dk1"/>
                </a:solidFill>
                <a:latin typeface="Fira Mono"/>
                <a:ea typeface="Fira Mono"/>
                <a:cs typeface="Fira Mono"/>
                <a:sym typeface="Fira Mono"/>
              </a:rPr>
              <a:t>cat</a:t>
            </a:r>
            <a:endParaRPr/>
          </a:p>
        </p:txBody>
      </p:sp>
      <p:sp>
        <p:nvSpPr>
          <p:cNvPr id="207" name="Google Shape;207;p21"/>
          <p:cNvSpPr/>
          <p:nvPr/>
        </p:nvSpPr>
        <p:spPr>
          <a:xfrm>
            <a:off x="8616432" y="1997603"/>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a:off x="8616432" y="1748788"/>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p:nvPr/>
        </p:nvSpPr>
        <p:spPr>
          <a:xfrm>
            <a:off x="6417197" y="1512790"/>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a:off x="6417150" y="1263975"/>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p:nvPr/>
        </p:nvSpPr>
        <p:spPr>
          <a:xfrm>
            <a:off x="6417197" y="2010356"/>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6417197" y="1761541"/>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p:nvPr/>
        </p:nvSpPr>
        <p:spPr>
          <a:xfrm>
            <a:off x="6417197" y="2507923"/>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1"/>
          <p:cNvSpPr/>
          <p:nvPr/>
        </p:nvSpPr>
        <p:spPr>
          <a:xfrm>
            <a:off x="6417197" y="2259108"/>
            <a:ext cx="272100" cy="248700"/>
          </a:xfrm>
          <a:prstGeom prst="rect">
            <a:avLst/>
          </a:prstGeom>
          <a:solidFill>
            <a:srgbClr val="F3F3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1"/>
          <p:cNvSpPr/>
          <p:nvPr/>
        </p:nvSpPr>
        <p:spPr>
          <a:xfrm>
            <a:off x="6977081" y="1302220"/>
            <a:ext cx="1351500" cy="14163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6" name="Google Shape;216;p21"/>
          <p:cNvCxnSpPr>
            <a:stCxn id="210" idx="3"/>
            <a:endCxn id="215" idx="1"/>
          </p:cNvCxnSpPr>
          <p:nvPr/>
        </p:nvCxnSpPr>
        <p:spPr>
          <a:xfrm>
            <a:off x="6689250" y="1388325"/>
            <a:ext cx="287700" cy="621900"/>
          </a:xfrm>
          <a:prstGeom prst="straightConnector1">
            <a:avLst/>
          </a:prstGeom>
          <a:noFill/>
          <a:ln cap="flat" cmpd="sng" w="9525">
            <a:solidFill>
              <a:srgbClr val="595959"/>
            </a:solidFill>
            <a:prstDash val="solid"/>
            <a:round/>
            <a:headEnd len="med" w="med" type="none"/>
            <a:tailEnd len="med" w="med" type="none"/>
          </a:ln>
        </p:spPr>
      </p:cxnSp>
      <p:cxnSp>
        <p:nvCxnSpPr>
          <p:cNvPr id="217" name="Google Shape;217;p21"/>
          <p:cNvCxnSpPr>
            <a:endCxn id="215" idx="1"/>
          </p:cNvCxnSpPr>
          <p:nvPr/>
        </p:nvCxnSpPr>
        <p:spPr>
          <a:xfrm>
            <a:off x="6689381" y="1637170"/>
            <a:ext cx="287700" cy="373200"/>
          </a:xfrm>
          <a:prstGeom prst="straightConnector1">
            <a:avLst/>
          </a:prstGeom>
          <a:noFill/>
          <a:ln cap="flat" cmpd="sng" w="9525">
            <a:solidFill>
              <a:srgbClr val="595959"/>
            </a:solidFill>
            <a:prstDash val="solid"/>
            <a:round/>
            <a:headEnd len="med" w="med" type="none"/>
            <a:tailEnd len="med" w="med" type="none"/>
          </a:ln>
        </p:spPr>
      </p:cxnSp>
      <p:cxnSp>
        <p:nvCxnSpPr>
          <p:cNvPr id="218" name="Google Shape;218;p21"/>
          <p:cNvCxnSpPr>
            <a:stCxn id="212" idx="3"/>
            <a:endCxn id="215" idx="1"/>
          </p:cNvCxnSpPr>
          <p:nvPr/>
        </p:nvCxnSpPr>
        <p:spPr>
          <a:xfrm>
            <a:off x="6689297" y="1885891"/>
            <a:ext cx="287700" cy="124500"/>
          </a:xfrm>
          <a:prstGeom prst="straightConnector1">
            <a:avLst/>
          </a:prstGeom>
          <a:noFill/>
          <a:ln cap="flat" cmpd="sng" w="9525">
            <a:solidFill>
              <a:srgbClr val="595959"/>
            </a:solidFill>
            <a:prstDash val="solid"/>
            <a:round/>
            <a:headEnd len="med" w="med" type="none"/>
            <a:tailEnd len="med" w="med" type="none"/>
          </a:ln>
        </p:spPr>
      </p:cxnSp>
      <p:cxnSp>
        <p:nvCxnSpPr>
          <p:cNvPr id="219" name="Google Shape;219;p21"/>
          <p:cNvCxnSpPr>
            <a:stCxn id="211" idx="3"/>
            <a:endCxn id="215" idx="1"/>
          </p:cNvCxnSpPr>
          <p:nvPr/>
        </p:nvCxnSpPr>
        <p:spPr>
          <a:xfrm flipH="1" rot="10800000">
            <a:off x="6689297" y="2010506"/>
            <a:ext cx="287700" cy="124200"/>
          </a:xfrm>
          <a:prstGeom prst="straightConnector1">
            <a:avLst/>
          </a:prstGeom>
          <a:noFill/>
          <a:ln cap="flat" cmpd="sng" w="9525">
            <a:solidFill>
              <a:srgbClr val="595959"/>
            </a:solidFill>
            <a:prstDash val="solid"/>
            <a:round/>
            <a:headEnd len="med" w="med" type="none"/>
            <a:tailEnd len="med" w="med" type="none"/>
          </a:ln>
        </p:spPr>
      </p:cxnSp>
      <p:cxnSp>
        <p:nvCxnSpPr>
          <p:cNvPr id="220" name="Google Shape;220;p21"/>
          <p:cNvCxnSpPr>
            <a:stCxn id="214" idx="3"/>
            <a:endCxn id="215" idx="1"/>
          </p:cNvCxnSpPr>
          <p:nvPr/>
        </p:nvCxnSpPr>
        <p:spPr>
          <a:xfrm flipH="1" rot="10800000">
            <a:off x="6689297" y="2010258"/>
            <a:ext cx="287700" cy="373200"/>
          </a:xfrm>
          <a:prstGeom prst="straightConnector1">
            <a:avLst/>
          </a:prstGeom>
          <a:noFill/>
          <a:ln cap="flat" cmpd="sng" w="9525">
            <a:solidFill>
              <a:srgbClr val="595959"/>
            </a:solidFill>
            <a:prstDash val="solid"/>
            <a:round/>
            <a:headEnd len="med" w="med" type="none"/>
            <a:tailEnd len="med" w="med" type="none"/>
          </a:ln>
        </p:spPr>
      </p:cxnSp>
      <p:cxnSp>
        <p:nvCxnSpPr>
          <p:cNvPr id="221" name="Google Shape;221;p21"/>
          <p:cNvCxnSpPr>
            <a:endCxn id="215" idx="1"/>
          </p:cNvCxnSpPr>
          <p:nvPr/>
        </p:nvCxnSpPr>
        <p:spPr>
          <a:xfrm flipH="1" rot="10800000">
            <a:off x="6689381" y="2010370"/>
            <a:ext cx="287700" cy="621900"/>
          </a:xfrm>
          <a:prstGeom prst="straightConnector1">
            <a:avLst/>
          </a:prstGeom>
          <a:noFill/>
          <a:ln cap="flat" cmpd="sng" w="9525">
            <a:solidFill>
              <a:srgbClr val="595959"/>
            </a:solidFill>
            <a:prstDash val="solid"/>
            <a:round/>
            <a:headEnd len="med" w="med" type="none"/>
            <a:tailEnd len="med" w="med" type="none"/>
          </a:ln>
        </p:spPr>
      </p:cxnSp>
      <p:cxnSp>
        <p:nvCxnSpPr>
          <p:cNvPr id="222" name="Google Shape;222;p21"/>
          <p:cNvCxnSpPr>
            <a:stCxn id="208" idx="1"/>
            <a:endCxn id="215" idx="3"/>
          </p:cNvCxnSpPr>
          <p:nvPr/>
        </p:nvCxnSpPr>
        <p:spPr>
          <a:xfrm flipH="1">
            <a:off x="8328432" y="1873138"/>
            <a:ext cx="288000" cy="137100"/>
          </a:xfrm>
          <a:prstGeom prst="straightConnector1">
            <a:avLst/>
          </a:prstGeom>
          <a:noFill/>
          <a:ln cap="flat" cmpd="sng" w="9525">
            <a:solidFill>
              <a:srgbClr val="595959"/>
            </a:solidFill>
            <a:prstDash val="solid"/>
            <a:round/>
            <a:headEnd len="med" w="med" type="none"/>
            <a:tailEnd len="med" w="med" type="none"/>
          </a:ln>
        </p:spPr>
      </p:cxnSp>
      <p:cxnSp>
        <p:nvCxnSpPr>
          <p:cNvPr id="223" name="Google Shape;223;p21"/>
          <p:cNvCxnSpPr>
            <a:stCxn id="207" idx="1"/>
            <a:endCxn id="215" idx="3"/>
          </p:cNvCxnSpPr>
          <p:nvPr/>
        </p:nvCxnSpPr>
        <p:spPr>
          <a:xfrm rot="10800000">
            <a:off x="8328432" y="2010353"/>
            <a:ext cx="288000" cy="111600"/>
          </a:xfrm>
          <a:prstGeom prst="straightConnector1">
            <a:avLst/>
          </a:prstGeom>
          <a:noFill/>
          <a:ln cap="flat" cmpd="sng" w="9525">
            <a:solidFill>
              <a:srgbClr val="595959"/>
            </a:solidFill>
            <a:prstDash val="solid"/>
            <a:round/>
            <a:headEnd len="med" w="med" type="none"/>
            <a:tailEnd len="med" w="med" type="none"/>
          </a:ln>
        </p:spPr>
      </p:cxnSp>
      <p:sp>
        <p:nvSpPr>
          <p:cNvPr id="224" name="Google Shape;224;p21"/>
          <p:cNvSpPr/>
          <p:nvPr/>
        </p:nvSpPr>
        <p:spPr>
          <a:xfrm rot="-5400000">
            <a:off x="8122840" y="1948675"/>
            <a:ext cx="447000" cy="1986600"/>
          </a:xfrm>
          <a:prstGeom prst="curvedRightArrow">
            <a:avLst>
              <a:gd fmla="val 8726" name="adj1"/>
              <a:gd fmla="val 32883" name="adj2"/>
              <a:gd fmla="val 26968" name="adj3"/>
            </a:avLst>
          </a:prstGeom>
          <a:solidFill>
            <a:srgbClr val="C9DAF8"/>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1"/>
          <p:cNvSpPr txBox="1"/>
          <p:nvPr/>
        </p:nvSpPr>
        <p:spPr>
          <a:xfrm>
            <a:off x="6686825" y="3157025"/>
            <a:ext cx="2066100" cy="4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latin typeface="Georgia"/>
                <a:ea typeface="Georgia"/>
                <a:cs typeface="Georgia"/>
                <a:sym typeface="Georgia"/>
              </a:rPr>
              <a:t>Hidden state </a:t>
            </a:r>
            <a:r>
              <a:rPr lang="en" sz="1800">
                <a:latin typeface="Georgia"/>
                <a:ea typeface="Georgia"/>
                <a:cs typeface="Georgia"/>
                <a:sym typeface="Georgia"/>
              </a:rPr>
              <a:t>t2</a:t>
            </a:r>
            <a:endParaRPr baseline="-25000" sz="2400">
              <a:latin typeface="Georgia"/>
              <a:ea typeface="Georgia"/>
              <a:cs typeface="Georgia"/>
              <a:sym typeface="Georgia"/>
            </a:endParaRPr>
          </a:p>
        </p:txBody>
      </p:sp>
      <p:sp>
        <p:nvSpPr>
          <p:cNvPr id="226" name="Google Shape;226;p21"/>
          <p:cNvSpPr txBox="1"/>
          <p:nvPr/>
        </p:nvSpPr>
        <p:spPr>
          <a:xfrm>
            <a:off x="6966125" y="3799800"/>
            <a:ext cx="1702800" cy="47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2400">
                <a:solidFill>
                  <a:schemeClr val="dk2"/>
                </a:solidFill>
              </a:rPr>
              <a:t> </a:t>
            </a:r>
            <a:r>
              <a:rPr lang="en" sz="2400">
                <a:solidFill>
                  <a:schemeClr val="dk1"/>
                </a:solidFill>
                <a:latin typeface="Fira Mono"/>
                <a:ea typeface="Fira Mono"/>
                <a:cs typeface="Fira Mono"/>
                <a:sym typeface="Fira Mono"/>
              </a:rPr>
              <a:t>chased</a:t>
            </a:r>
            <a:endParaRPr/>
          </a:p>
        </p:txBody>
      </p:sp>
      <p:sp>
        <p:nvSpPr>
          <p:cNvPr id="227" name="Google Shape;227;p21"/>
          <p:cNvSpPr txBox="1"/>
          <p:nvPr/>
        </p:nvSpPr>
        <p:spPr>
          <a:xfrm>
            <a:off x="1402350" y="4620475"/>
            <a:ext cx="6339300" cy="47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800">
                <a:solidFill>
                  <a:schemeClr val="dk2"/>
                </a:solidFill>
              </a:rPr>
              <a:t>Input =</a:t>
            </a:r>
            <a:r>
              <a:rPr lang="en" sz="2400">
                <a:solidFill>
                  <a:schemeClr val="dk2"/>
                </a:solidFill>
              </a:rPr>
              <a:t> </a:t>
            </a:r>
            <a:r>
              <a:rPr lang="en" sz="2400">
                <a:solidFill>
                  <a:schemeClr val="dk1"/>
                </a:solidFill>
                <a:latin typeface="Fira Mono"/>
                <a:ea typeface="Fira Mono"/>
                <a:cs typeface="Fira Mono"/>
                <a:sym typeface="Fira Mono"/>
              </a:rPr>
              <a:t>The cat chased the mouse</a:t>
            </a:r>
            <a:endParaRPr/>
          </a:p>
        </p:txBody>
      </p:sp>
      <p:sp>
        <p:nvSpPr>
          <p:cNvPr id="228" name="Google Shape;228;p21"/>
          <p:cNvSpPr txBox="1"/>
          <p:nvPr/>
        </p:nvSpPr>
        <p:spPr>
          <a:xfrm>
            <a:off x="640925" y="1627600"/>
            <a:ext cx="1334400" cy="7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Neural Net t0</a:t>
            </a:r>
            <a:endParaRPr b="1"/>
          </a:p>
          <a:p>
            <a:pPr indent="0" lvl="0" marL="0" rtl="0" algn="ctr">
              <a:spcBef>
                <a:spcPts val="0"/>
              </a:spcBef>
              <a:spcAft>
                <a:spcPts val="0"/>
              </a:spcAft>
              <a:buNone/>
            </a:pPr>
            <a:r>
              <a:rPr b="1" lang="en"/>
              <a:t>Time = 0</a:t>
            </a:r>
            <a:endParaRPr b="1"/>
          </a:p>
        </p:txBody>
      </p:sp>
      <p:sp>
        <p:nvSpPr>
          <p:cNvPr id="229" name="Google Shape;229;p21"/>
          <p:cNvSpPr txBox="1"/>
          <p:nvPr/>
        </p:nvSpPr>
        <p:spPr>
          <a:xfrm>
            <a:off x="3860688" y="1627600"/>
            <a:ext cx="1334400" cy="7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Neural Net t1</a:t>
            </a:r>
            <a:endParaRPr b="1"/>
          </a:p>
          <a:p>
            <a:pPr indent="0" lvl="0" marL="0" rtl="0" algn="ctr">
              <a:spcBef>
                <a:spcPts val="0"/>
              </a:spcBef>
              <a:spcAft>
                <a:spcPts val="0"/>
              </a:spcAft>
              <a:buNone/>
            </a:pPr>
            <a:r>
              <a:rPr b="1" lang="en"/>
              <a:t>Time = 1</a:t>
            </a:r>
            <a:endParaRPr b="1"/>
          </a:p>
        </p:txBody>
      </p:sp>
      <p:sp>
        <p:nvSpPr>
          <p:cNvPr id="230" name="Google Shape;230;p21"/>
          <p:cNvSpPr txBox="1"/>
          <p:nvPr/>
        </p:nvSpPr>
        <p:spPr>
          <a:xfrm>
            <a:off x="6985475" y="1627600"/>
            <a:ext cx="1334400" cy="7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Neural Net t2</a:t>
            </a:r>
            <a:endParaRPr b="1"/>
          </a:p>
          <a:p>
            <a:pPr indent="0" lvl="0" marL="0" rtl="0" algn="ctr">
              <a:spcBef>
                <a:spcPts val="0"/>
              </a:spcBef>
              <a:spcAft>
                <a:spcPts val="0"/>
              </a:spcAft>
              <a:buNone/>
            </a:pPr>
            <a:r>
              <a:rPr b="1" lang="en"/>
              <a:t>Time = 2</a:t>
            </a:r>
            <a:endParaRPr b="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challenge of long term </a:t>
            </a:r>
            <a:r>
              <a:rPr lang="en"/>
              <a:t>dependencies</a:t>
            </a:r>
            <a:endParaRPr/>
          </a:p>
        </p:txBody>
      </p:sp>
      <p:sp>
        <p:nvSpPr>
          <p:cNvPr id="236" name="Google Shape;236;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Vanishing gradient</a:t>
            </a:r>
            <a:r>
              <a:rPr lang="en">
                <a:solidFill>
                  <a:srgbClr val="000000"/>
                </a:solidFill>
              </a:rPr>
              <a:t>: accumulating hidden state assumes that all words in the sequence are equally important, and this leads to mathematical troubles</a:t>
            </a:r>
            <a:endParaRPr>
              <a:solidFill>
                <a:srgbClr val="000000"/>
              </a:solidFill>
            </a:endParaRPr>
          </a:p>
          <a:p>
            <a:pPr indent="0" lvl="0" marL="0" rtl="0" algn="l">
              <a:spcBef>
                <a:spcPts val="1600"/>
              </a:spcBef>
              <a:spcAft>
                <a:spcPts val="0"/>
              </a:spcAft>
              <a:buNone/>
            </a:pPr>
            <a:r>
              <a:rPr lang="en" sz="1500">
                <a:solidFill>
                  <a:srgbClr val="333333"/>
                </a:solidFill>
                <a:highlight>
                  <a:srgbClr val="FFFFFF"/>
                </a:highlight>
                <a:latin typeface="Georgia"/>
                <a:ea typeface="Georgia"/>
                <a:cs typeface="Georgia"/>
                <a:sym typeface="Georgia"/>
              </a:rPr>
              <a:t>Today, I’m a 30-year-old who wears hearing aids, never attended a residential deaf school, and who can sign proficiently, but not fluently. I attended public schools, surpassed most of my hearing peers in reading ability, graduated with a bachelor’s degree in English and a master’s degree in creative writing, married a hearing man, and work as a full-time freelance writer. Yet despite my father’s insistent confidence — “I have zero regrets,” he often tells me — I’ll never know definitively whether my parents made the right decision. - [</a:t>
            </a:r>
            <a:r>
              <a:rPr b="1" lang="en" sz="1150">
                <a:solidFill>
                  <a:srgbClr val="333333"/>
                </a:solidFill>
                <a:highlight>
                  <a:srgbClr val="FFFFFF"/>
                </a:highlight>
              </a:rPr>
              <a:t>Sarah Katz NYT</a:t>
            </a:r>
            <a:r>
              <a:rPr lang="en" sz="1500">
                <a:solidFill>
                  <a:srgbClr val="333333"/>
                </a:solidFill>
                <a:highlight>
                  <a:srgbClr val="FFFFFF"/>
                </a:highlight>
                <a:latin typeface="Georgia"/>
                <a:ea typeface="Georgia"/>
                <a:cs typeface="Georgia"/>
                <a:sym typeface="Georgia"/>
              </a:rPr>
              <a:t>]</a:t>
            </a:r>
            <a:endParaRPr sz="1500">
              <a:solidFill>
                <a:srgbClr val="333333"/>
              </a:solidFill>
              <a:highlight>
                <a:srgbClr val="FFFFFF"/>
              </a:highlight>
              <a:latin typeface="Georgia"/>
              <a:ea typeface="Georgia"/>
              <a:cs typeface="Georgia"/>
              <a:sym typeface="Georgia"/>
            </a:endParaRPr>
          </a:p>
          <a:p>
            <a:pPr indent="0" lvl="0" marL="0" rtl="0" algn="l">
              <a:spcBef>
                <a:spcPts val="1600"/>
              </a:spcBef>
              <a:spcAft>
                <a:spcPts val="0"/>
              </a:spcAft>
              <a:buNone/>
            </a:pPr>
            <a:r>
              <a:rPr lang="en">
                <a:solidFill>
                  <a:schemeClr val="dk1"/>
                </a:solidFill>
              </a:rPr>
              <a:t>What are some semantic dependencies in this excerpt?</a:t>
            </a:r>
            <a:endParaRPr>
              <a:solidFill>
                <a:schemeClr val="dk1"/>
              </a:solidFill>
            </a:endParaRPr>
          </a:p>
          <a:p>
            <a:pPr indent="0" lvl="0" marL="0" rtl="0" algn="l">
              <a:spcBef>
                <a:spcPts val="1600"/>
              </a:spcBef>
              <a:spcAft>
                <a:spcPts val="1600"/>
              </a:spcAft>
              <a:buClr>
                <a:schemeClr val="dk1"/>
              </a:buClr>
              <a:buSzPts val="1100"/>
              <a:buFont typeface="Arial"/>
              <a:buNone/>
            </a:pPr>
            <a:r>
              <a:rPr lang="en">
                <a:solidFill>
                  <a:schemeClr val="dk1"/>
                </a:solidFill>
              </a:rPr>
              <a:t>What are some important words and less important words?</a:t>
            </a:r>
            <a:endParaRPr>
              <a:solidFill>
                <a:schemeClr val="dk1"/>
              </a:solidFill>
            </a:endParaRPr>
          </a:p>
        </p:txBody>
      </p:sp>
      <p:sp>
        <p:nvSpPr>
          <p:cNvPr id="237" name="Google Shape;237;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Surprising</a:t>
            </a:r>
            <a:r>
              <a:rPr lang="en"/>
              <a:t> gains in neural nets ‘memory’ simply by sometimes forgetting stuff</a:t>
            </a:r>
            <a:endParaRPr/>
          </a:p>
        </p:txBody>
      </p:sp>
      <p:sp>
        <p:nvSpPr>
          <p:cNvPr id="243" name="Google Shape;243;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AII Styleguid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